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sldIdLst>
    <p:sldId id="256" r:id="rId2"/>
    <p:sldId id="300" r:id="rId3"/>
    <p:sldId id="258" r:id="rId4"/>
    <p:sldId id="257" r:id="rId5"/>
    <p:sldId id="259" r:id="rId6"/>
    <p:sldId id="301" r:id="rId7"/>
    <p:sldId id="302" r:id="rId8"/>
    <p:sldId id="303" r:id="rId9"/>
    <p:sldId id="306" r:id="rId10"/>
    <p:sldId id="307" r:id="rId11"/>
    <p:sldId id="308" r:id="rId12"/>
    <p:sldId id="309" r:id="rId13"/>
    <p:sldId id="310"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279" r:id="rId28"/>
    <p:sldId id="260" r:id="rId29"/>
    <p:sldId id="264" r:id="rId30"/>
  </p:sldIdLst>
  <p:sldSz cx="9144000" cy="5143500" type="screen16x9"/>
  <p:notesSz cx="6858000" cy="9144000"/>
  <p:embeddedFontLst>
    <p:embeddedFont>
      <p:font typeface="Adobe Devanagari" panose="02040503050201020203" pitchFamily="18" charset="0"/>
      <p:regular r:id="rId32"/>
      <p:bold r:id="rId33"/>
      <p:italic r:id="rId34"/>
      <p:boldItalic r:id="rId35"/>
    </p:embeddedFont>
    <p:embeddedFont>
      <p:font typeface="Garamond" panose="02020404030301010803" pitchFamily="18" charset="0"/>
      <p:regular r:id="rId36"/>
      <p:bold r:id="rId37"/>
      <p:italic r:id="rId38"/>
    </p:embeddedFont>
    <p:embeddedFont>
      <p:font typeface="Josefin Slab Thin" panose="020B0604020202020204" charset="0"/>
      <p:regular r:id="rId39"/>
      <p:bold r:id="rId40"/>
      <p:italic r:id="rId41"/>
      <p:boldItalic r:id="rId42"/>
    </p:embeddedFont>
    <p:embeddedFont>
      <p:font typeface="Lora" panose="020B0604020202020204"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Roboto Condensed Light" panose="02000000000000000000" pitchFamily="2" charset="0"/>
      <p:regular r:id="rId51"/>
      <p:italic r:id="rId52"/>
    </p:embeddedFont>
    <p:embeddedFont>
      <p:font typeface="Yanone Kaffeesatz"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2FE8A1-54F9-4774-8F51-6BA6E7556F4B}">
  <a:tblStyle styleId="{D82FE8A1-54F9-4774-8F51-6BA6E7556F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6" d="100"/>
          <a:sy n="96" d="100"/>
        </p:scale>
        <p:origin x="6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efbf2ec8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efbf2ec8c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086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791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154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02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64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835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409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593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680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035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efbf2ec8c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cefbf2ec8c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45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83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93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17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484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86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512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752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cefbf2ec8c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cefbf2ec8c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efbf2ec8c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cefbf2ec8c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efbf2ec8c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efbf2ec8c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efbf2ec8c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efbf2ec8c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efbf2ec8c_0_1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efbf2ec8c_0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30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30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790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662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34354"/>
            <a:ext cx="3858900" cy="2497200"/>
          </a:xfrm>
          <a:prstGeom prst="rect">
            <a:avLst/>
          </a:prstGeom>
        </p:spPr>
        <p:txBody>
          <a:bodyPr spcFirstLastPara="1" wrap="square" lIns="91425" tIns="91425" rIns="91425" bIns="91425" anchor="ctr" anchorCtr="0">
            <a:normAutofit/>
          </a:bodyPr>
          <a:lstStyle>
            <a:lvl1pPr lvl="0" rtl="0">
              <a:spcBef>
                <a:spcPts val="0"/>
              </a:spcBef>
              <a:spcAft>
                <a:spcPts val="0"/>
              </a:spcAft>
              <a:buSzPts val="5200"/>
              <a:buNone/>
              <a:defRPr sz="6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542038"/>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7434" y="1621225"/>
            <a:ext cx="3845100" cy="9867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4577432" y="2466425"/>
            <a:ext cx="3845100" cy="10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3"/>
          <p:cNvSpPr txBox="1">
            <a:spLocks noGrp="1"/>
          </p:cNvSpPr>
          <p:nvPr>
            <p:ph type="title" idx="2" hasCustomPrompt="1"/>
          </p:nvPr>
        </p:nvSpPr>
        <p:spPr>
          <a:xfrm>
            <a:off x="713225" y="1795258"/>
            <a:ext cx="1526100" cy="12852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8400" b="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876325" y="552375"/>
            <a:ext cx="5964600" cy="4037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sp>
        <p:nvSpPr>
          <p:cNvPr id="17" name="Google Shape;17;p4"/>
          <p:cNvSpPr txBox="1">
            <a:spLocks noGrp="1"/>
          </p:cNvSpPr>
          <p:nvPr>
            <p:ph type="title"/>
          </p:nvPr>
        </p:nvSpPr>
        <p:spPr>
          <a:xfrm rot="-5400000">
            <a:off x="-907675" y="1990200"/>
            <a:ext cx="4037700" cy="11631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subTitle" idx="1"/>
          </p:nvPr>
        </p:nvSpPr>
        <p:spPr>
          <a:xfrm>
            <a:off x="5695975" y="1450800"/>
            <a:ext cx="2297100" cy="2241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 name="Google Shape;34;p9"/>
          <p:cNvSpPr txBox="1">
            <a:spLocks noGrp="1"/>
          </p:cNvSpPr>
          <p:nvPr>
            <p:ph type="title"/>
          </p:nvPr>
        </p:nvSpPr>
        <p:spPr>
          <a:xfrm rot="-5400000">
            <a:off x="-907675" y="1990200"/>
            <a:ext cx="4037700" cy="11631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1"/>
        <p:cNvGrpSpPr/>
        <p:nvPr/>
      </p:nvGrpSpPr>
      <p:grpSpPr>
        <a:xfrm>
          <a:off x="0" y="0"/>
          <a:ext cx="0" cy="0"/>
          <a:chOff x="0" y="0"/>
          <a:chExt cx="0" cy="0"/>
        </a:xfrm>
      </p:grpSpPr>
      <p:sp>
        <p:nvSpPr>
          <p:cNvPr id="42" name="Google Shape;42;p13"/>
          <p:cNvSpPr txBox="1">
            <a:spLocks noGrp="1"/>
          </p:cNvSpPr>
          <p:nvPr>
            <p:ph type="subTitle" idx="1"/>
          </p:nvPr>
        </p:nvSpPr>
        <p:spPr>
          <a:xfrm>
            <a:off x="3068725" y="1276275"/>
            <a:ext cx="2409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Yanone Kaffeesatz"/>
              <a:buNone/>
              <a:defRPr sz="1800" b="1">
                <a:latin typeface="Lora"/>
                <a:ea typeface="Lora"/>
                <a:cs typeface="Lora"/>
                <a:sym typeface="Lora"/>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43" name="Google Shape;43;p13"/>
          <p:cNvSpPr txBox="1">
            <a:spLocks noGrp="1"/>
          </p:cNvSpPr>
          <p:nvPr>
            <p:ph type="title" hasCustomPrompt="1"/>
          </p:nvPr>
        </p:nvSpPr>
        <p:spPr>
          <a:xfrm>
            <a:off x="3950267" y="539508"/>
            <a:ext cx="646200" cy="78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4" name="Google Shape;44;p13"/>
          <p:cNvSpPr txBox="1">
            <a:spLocks noGrp="1"/>
          </p:cNvSpPr>
          <p:nvPr>
            <p:ph type="subTitle" idx="2"/>
          </p:nvPr>
        </p:nvSpPr>
        <p:spPr>
          <a:xfrm>
            <a:off x="3068725" y="1678275"/>
            <a:ext cx="2409300" cy="57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5" name="Google Shape;45;p13"/>
          <p:cNvSpPr txBox="1">
            <a:spLocks noGrp="1"/>
          </p:cNvSpPr>
          <p:nvPr>
            <p:ph type="subTitle" idx="3"/>
          </p:nvPr>
        </p:nvSpPr>
        <p:spPr>
          <a:xfrm>
            <a:off x="6021475" y="1276275"/>
            <a:ext cx="2409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Yanone Kaffeesatz"/>
              <a:buNone/>
              <a:defRPr sz="1800" b="1">
                <a:latin typeface="Lora"/>
                <a:ea typeface="Lora"/>
                <a:cs typeface="Lora"/>
                <a:sym typeface="Lora"/>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46" name="Google Shape;46;p13"/>
          <p:cNvSpPr txBox="1">
            <a:spLocks noGrp="1"/>
          </p:cNvSpPr>
          <p:nvPr>
            <p:ph type="title" idx="4" hasCustomPrompt="1"/>
          </p:nvPr>
        </p:nvSpPr>
        <p:spPr>
          <a:xfrm>
            <a:off x="6903017" y="539500"/>
            <a:ext cx="646200" cy="78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7" name="Google Shape;47;p13"/>
          <p:cNvSpPr txBox="1">
            <a:spLocks noGrp="1"/>
          </p:cNvSpPr>
          <p:nvPr>
            <p:ph type="subTitle" idx="5"/>
          </p:nvPr>
        </p:nvSpPr>
        <p:spPr>
          <a:xfrm>
            <a:off x="6021475" y="1678275"/>
            <a:ext cx="2409300" cy="57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13"/>
          <p:cNvSpPr txBox="1">
            <a:spLocks noGrp="1"/>
          </p:cNvSpPr>
          <p:nvPr>
            <p:ph type="subTitle" idx="6"/>
          </p:nvPr>
        </p:nvSpPr>
        <p:spPr>
          <a:xfrm>
            <a:off x="3068725" y="3305925"/>
            <a:ext cx="2409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Yanone Kaffeesatz"/>
              <a:buNone/>
              <a:defRPr sz="1800" b="1">
                <a:latin typeface="Lora"/>
                <a:ea typeface="Lora"/>
                <a:cs typeface="Lora"/>
                <a:sym typeface="Lora"/>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49" name="Google Shape;49;p13"/>
          <p:cNvSpPr txBox="1">
            <a:spLocks noGrp="1"/>
          </p:cNvSpPr>
          <p:nvPr>
            <p:ph type="title" idx="7" hasCustomPrompt="1"/>
          </p:nvPr>
        </p:nvSpPr>
        <p:spPr>
          <a:xfrm>
            <a:off x="3950267" y="2571743"/>
            <a:ext cx="646200" cy="78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0" name="Google Shape;50;p13"/>
          <p:cNvSpPr txBox="1">
            <a:spLocks noGrp="1"/>
          </p:cNvSpPr>
          <p:nvPr>
            <p:ph type="subTitle" idx="8"/>
          </p:nvPr>
        </p:nvSpPr>
        <p:spPr>
          <a:xfrm>
            <a:off x="3068725" y="3707927"/>
            <a:ext cx="2409300" cy="57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1" name="Google Shape;51;p13"/>
          <p:cNvSpPr txBox="1">
            <a:spLocks noGrp="1"/>
          </p:cNvSpPr>
          <p:nvPr>
            <p:ph type="subTitle" idx="9"/>
          </p:nvPr>
        </p:nvSpPr>
        <p:spPr>
          <a:xfrm>
            <a:off x="6021475" y="3310570"/>
            <a:ext cx="2409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Yanone Kaffeesatz"/>
              <a:buNone/>
              <a:defRPr sz="1800" b="1">
                <a:latin typeface="Lora"/>
                <a:ea typeface="Lora"/>
                <a:cs typeface="Lora"/>
                <a:sym typeface="Lora"/>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52" name="Google Shape;52;p13"/>
          <p:cNvSpPr txBox="1">
            <a:spLocks noGrp="1"/>
          </p:cNvSpPr>
          <p:nvPr>
            <p:ph type="title" idx="13" hasCustomPrompt="1"/>
          </p:nvPr>
        </p:nvSpPr>
        <p:spPr>
          <a:xfrm>
            <a:off x="6903017" y="2571742"/>
            <a:ext cx="646200" cy="78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3"/>
          <p:cNvSpPr txBox="1">
            <a:spLocks noGrp="1"/>
          </p:cNvSpPr>
          <p:nvPr>
            <p:ph type="subTitle" idx="14"/>
          </p:nvPr>
        </p:nvSpPr>
        <p:spPr>
          <a:xfrm>
            <a:off x="6021475" y="3712572"/>
            <a:ext cx="2409300" cy="57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4" name="Google Shape;54;p13"/>
          <p:cNvSpPr txBox="1">
            <a:spLocks noGrp="1"/>
          </p:cNvSpPr>
          <p:nvPr>
            <p:ph type="title" idx="15"/>
          </p:nvPr>
        </p:nvSpPr>
        <p:spPr>
          <a:xfrm rot="-5400000">
            <a:off x="-907675" y="1990200"/>
            <a:ext cx="4037700" cy="11631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3081875" y="3101082"/>
            <a:ext cx="4053600" cy="478200"/>
          </a:xfrm>
          <a:prstGeom prst="rect">
            <a:avLst/>
          </a:prstGeom>
          <a:noFill/>
        </p:spPr>
        <p:txBody>
          <a:bodyPr spcFirstLastPara="1" wrap="square" lIns="91425" tIns="91425" rIns="91425" bIns="91425" anchor="ctr" anchorCtr="0">
            <a:normAutofit/>
          </a:bodyPr>
          <a:lstStyle>
            <a:lvl1pPr lvl="0" algn="r" rtl="0">
              <a:spcBef>
                <a:spcPts val="0"/>
              </a:spcBef>
              <a:spcAft>
                <a:spcPts val="0"/>
              </a:spcAft>
              <a:buNone/>
              <a:defRPr sz="2400" b="1"/>
            </a:lvl1pPr>
            <a:lvl2pPr lvl="1" algn="r" rtl="0">
              <a:spcBef>
                <a:spcPts val="0"/>
              </a:spcBef>
              <a:spcAft>
                <a:spcPts val="0"/>
              </a:spcAft>
              <a:buNone/>
              <a:defRPr sz="2400" b="1"/>
            </a:lvl2pPr>
            <a:lvl3pPr lvl="2" algn="r" rtl="0">
              <a:spcBef>
                <a:spcPts val="0"/>
              </a:spcBef>
              <a:spcAft>
                <a:spcPts val="0"/>
              </a:spcAft>
              <a:buNone/>
              <a:defRPr sz="2400" b="1"/>
            </a:lvl3pPr>
            <a:lvl4pPr lvl="3" algn="r" rtl="0">
              <a:spcBef>
                <a:spcPts val="0"/>
              </a:spcBef>
              <a:spcAft>
                <a:spcPts val="0"/>
              </a:spcAft>
              <a:buNone/>
              <a:defRPr sz="2400" b="1"/>
            </a:lvl4pPr>
            <a:lvl5pPr lvl="4" algn="r" rtl="0">
              <a:spcBef>
                <a:spcPts val="0"/>
              </a:spcBef>
              <a:spcAft>
                <a:spcPts val="0"/>
              </a:spcAft>
              <a:buNone/>
              <a:defRPr sz="2400" b="1"/>
            </a:lvl5pPr>
            <a:lvl6pPr lvl="5" algn="r" rtl="0">
              <a:spcBef>
                <a:spcPts val="0"/>
              </a:spcBef>
              <a:spcAft>
                <a:spcPts val="0"/>
              </a:spcAft>
              <a:buNone/>
              <a:defRPr sz="2400" b="1"/>
            </a:lvl6pPr>
            <a:lvl7pPr lvl="6" algn="r" rtl="0">
              <a:spcBef>
                <a:spcPts val="0"/>
              </a:spcBef>
              <a:spcAft>
                <a:spcPts val="0"/>
              </a:spcAft>
              <a:buNone/>
              <a:defRPr sz="2400" b="1"/>
            </a:lvl7pPr>
            <a:lvl8pPr lvl="7" algn="r" rtl="0">
              <a:spcBef>
                <a:spcPts val="0"/>
              </a:spcBef>
              <a:spcAft>
                <a:spcPts val="0"/>
              </a:spcAft>
              <a:buNone/>
              <a:defRPr sz="2400" b="1"/>
            </a:lvl8pPr>
            <a:lvl9pPr lvl="8" algn="r" rtl="0">
              <a:spcBef>
                <a:spcPts val="0"/>
              </a:spcBef>
              <a:spcAft>
                <a:spcPts val="0"/>
              </a:spcAft>
              <a:buNone/>
              <a:defRPr sz="2400" b="1"/>
            </a:lvl9pPr>
          </a:lstStyle>
          <a:p>
            <a:endParaRPr/>
          </a:p>
        </p:txBody>
      </p:sp>
      <p:sp>
        <p:nvSpPr>
          <p:cNvPr id="57" name="Google Shape;57;p14"/>
          <p:cNvSpPr txBox="1">
            <a:spLocks noGrp="1"/>
          </p:cNvSpPr>
          <p:nvPr>
            <p:ph type="subTitle" idx="1"/>
          </p:nvPr>
        </p:nvSpPr>
        <p:spPr>
          <a:xfrm>
            <a:off x="2008475" y="1546194"/>
            <a:ext cx="5127000" cy="1428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3">
    <p:spTree>
      <p:nvGrpSpPr>
        <p:cNvPr id="1" name="Shape 9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6"/>
        <p:cNvGrpSpPr/>
        <p:nvPr/>
      </p:nvGrpSpPr>
      <p:grpSpPr>
        <a:xfrm>
          <a:off x="0" y="0"/>
          <a:ext cx="0" cy="0"/>
          <a:chOff x="0" y="0"/>
          <a:chExt cx="0" cy="0"/>
        </a:xfrm>
      </p:grpSpPr>
      <p:sp>
        <p:nvSpPr>
          <p:cNvPr id="77" name="Google Shape;77;p17"/>
          <p:cNvSpPr txBox="1">
            <a:spLocks noGrp="1"/>
          </p:cNvSpPr>
          <p:nvPr>
            <p:ph type="subTitle" idx="1"/>
          </p:nvPr>
        </p:nvSpPr>
        <p:spPr>
          <a:xfrm>
            <a:off x="2639400" y="1277625"/>
            <a:ext cx="5109900" cy="2629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78" name="Google Shape;78;p17"/>
          <p:cNvSpPr txBox="1">
            <a:spLocks noGrp="1"/>
          </p:cNvSpPr>
          <p:nvPr>
            <p:ph type="title"/>
          </p:nvPr>
        </p:nvSpPr>
        <p:spPr>
          <a:xfrm rot="-5400000">
            <a:off x="-907675" y="1990200"/>
            <a:ext cx="4037700" cy="11631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extLst>
      <p:ext uri="{BB962C8B-B14F-4D97-AF65-F5344CB8AC3E}">
        <p14:creationId xmlns:p14="http://schemas.microsoft.com/office/powerpoint/2010/main" val="2715972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32" y="539496"/>
            <a:ext cx="7717500" cy="4755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Lora"/>
              <a:buNone/>
              <a:defRPr sz="3000" b="1">
                <a:solidFill>
                  <a:schemeClr val="dk1"/>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32" y="1152475"/>
            <a:ext cx="7717500" cy="32277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1pPr>
            <a:lvl2pPr marL="914400" lvl="1"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2pPr>
            <a:lvl3pPr marL="1371600" lvl="2"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3pPr>
            <a:lvl4pPr marL="1828800" lvl="3"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4pPr>
            <a:lvl5pPr marL="2286000" lvl="4"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5pPr>
            <a:lvl6pPr marL="2743200" lvl="5"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6pPr>
            <a:lvl7pPr marL="3200400" lvl="6"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7pPr>
            <a:lvl8pPr marL="3657600" lvl="7"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8pPr>
            <a:lvl9pPr marL="4114800" lvl="8"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6"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mozilla.org/"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www.w3schools.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pic>
        <p:nvPicPr>
          <p:cNvPr id="107" name="Google Shape;107;p23"/>
          <p:cNvPicPr preferRelativeResize="0"/>
          <p:nvPr/>
        </p:nvPicPr>
        <p:blipFill rotWithShape="1">
          <a:blip r:embed="rId4">
            <a:alphaModFix/>
          </a:blip>
          <a:srcRect l="48748" r="5417"/>
          <a:stretch/>
        </p:blipFill>
        <p:spPr>
          <a:xfrm>
            <a:off x="3924300" y="1225"/>
            <a:ext cx="4190998" cy="5142272"/>
          </a:xfrm>
          <a:prstGeom prst="rect">
            <a:avLst/>
          </a:prstGeom>
          <a:noFill/>
          <a:ln>
            <a:noFill/>
          </a:ln>
        </p:spPr>
      </p:pic>
      <p:pic>
        <p:nvPicPr>
          <p:cNvPr id="108" name="Google Shape;108;p23"/>
          <p:cNvPicPr preferRelativeResize="0"/>
          <p:nvPr/>
        </p:nvPicPr>
        <p:blipFill rotWithShape="1">
          <a:blip r:embed="rId5">
            <a:alphaModFix/>
          </a:blip>
          <a:srcRect/>
          <a:stretch/>
        </p:blipFill>
        <p:spPr>
          <a:xfrm>
            <a:off x="2868675" y="0"/>
            <a:ext cx="6302300" cy="5144725"/>
          </a:xfrm>
          <a:prstGeom prst="rect">
            <a:avLst/>
          </a:prstGeom>
          <a:noFill/>
          <a:ln>
            <a:noFill/>
          </a:ln>
        </p:spPr>
      </p:pic>
      <p:sp>
        <p:nvSpPr>
          <p:cNvPr id="109" name="Google Shape;109;p23"/>
          <p:cNvSpPr txBox="1">
            <a:spLocks noGrp="1"/>
          </p:cNvSpPr>
          <p:nvPr>
            <p:ph type="subTitle" idx="1"/>
          </p:nvPr>
        </p:nvSpPr>
        <p:spPr>
          <a:xfrm>
            <a:off x="713224" y="3542037"/>
            <a:ext cx="2666079" cy="1129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0" i="0" dirty="0">
                <a:solidFill>
                  <a:srgbClr val="000000"/>
                </a:solidFill>
                <a:effectLst/>
                <a:latin typeface="Adobe Devanagari" panose="02040503050201020203" pitchFamily="18" charset="0"/>
                <a:cs typeface="Adobe Devanagari" panose="02040503050201020203" pitchFamily="18" charset="0"/>
              </a:rPr>
              <a:t>Summarized By: Marwan</a:t>
            </a:r>
            <a:r>
              <a:rPr lang="en-US" sz="2800" dirty="0">
                <a:solidFill>
                  <a:srgbClr val="000000"/>
                </a:solidFill>
                <a:latin typeface="Adobe Devanagari" panose="02040503050201020203" pitchFamily="18" charset="0"/>
                <a:cs typeface="Adobe Devanagari" panose="02040503050201020203" pitchFamily="18" charset="0"/>
              </a:rPr>
              <a:t> Algadi</a:t>
            </a:r>
            <a:endParaRPr sz="2800" dirty="0">
              <a:latin typeface="Adobe Devanagari" panose="02040503050201020203" pitchFamily="18" charset="0"/>
              <a:cs typeface="Adobe Devanagari" panose="02040503050201020203" pitchFamily="18" charset="0"/>
            </a:endParaRPr>
          </a:p>
        </p:txBody>
      </p:sp>
      <p:sp>
        <p:nvSpPr>
          <p:cNvPr id="110" name="Google Shape;110;p23"/>
          <p:cNvSpPr txBox="1">
            <a:spLocks noGrp="1"/>
          </p:cNvSpPr>
          <p:nvPr>
            <p:ph type="ctrTitle"/>
          </p:nvPr>
        </p:nvSpPr>
        <p:spPr>
          <a:xfrm>
            <a:off x="1" y="-85061"/>
            <a:ext cx="5560828" cy="2539026"/>
          </a:xfrm>
          <a:prstGeom prst="rect">
            <a:avLst/>
          </a:prstGeom>
        </p:spPr>
        <p:txBody>
          <a:bodyPr spcFirstLastPara="1" wrap="square" lIns="91425" tIns="91425" rIns="91425" bIns="91425" anchor="ctr" anchorCtr="0">
            <a:normAutofit/>
          </a:bodyPr>
          <a:lstStyle/>
          <a:p>
            <a:pPr algn="l"/>
            <a:r>
              <a:rPr lang="en-US" sz="5400" b="0" i="0" dirty="0">
                <a:solidFill>
                  <a:srgbClr val="000000"/>
                </a:solidFill>
                <a:effectLst/>
                <a:latin typeface="Adobe Devanagari" panose="02040503050201020203" pitchFamily="18" charset="0"/>
                <a:cs typeface="Adobe Devanagari" panose="02040503050201020203" pitchFamily="18" charset="0"/>
              </a:rPr>
              <a:t>Summarizing the</a:t>
            </a:r>
            <a:r>
              <a:rPr lang="ar-LY" sz="5400" b="0" i="0" dirty="0">
                <a:solidFill>
                  <a:srgbClr val="000000"/>
                </a:solidFill>
                <a:effectLst/>
                <a:latin typeface="Adobe Devanagari" panose="02040503050201020203" pitchFamily="18" charset="0"/>
              </a:rPr>
              <a:t> </a:t>
            </a:r>
            <a:r>
              <a:rPr lang="en-US" sz="5400" b="0" i="0" dirty="0">
                <a:solidFill>
                  <a:srgbClr val="000000"/>
                </a:solidFill>
                <a:effectLst/>
                <a:latin typeface="Adobe Devanagari" panose="02040503050201020203" pitchFamily="18" charset="0"/>
                <a:cs typeface="Adobe Devanagari" panose="02040503050201020203" pitchFamily="18" charset="0"/>
              </a:rPr>
              <a:t>chapter 3 of </a:t>
            </a:r>
            <a:br>
              <a:rPr lang="en-US" b="0" i="0" dirty="0">
                <a:solidFill>
                  <a:srgbClr val="000000"/>
                </a:solidFill>
                <a:effectLst/>
                <a:latin typeface="Adobe Devanagari" panose="02040503050201020203" pitchFamily="18" charset="0"/>
                <a:cs typeface="Adobe Devanagari" panose="02040503050201020203" pitchFamily="18" charset="0"/>
              </a:rPr>
            </a:br>
            <a:r>
              <a:rPr lang="en-US" sz="2800" i="0" u="none" strike="noStrike" baseline="0" dirty="0">
                <a:solidFill>
                  <a:schemeClr val="tx1"/>
                </a:solidFill>
                <a:latin typeface="Adobe Devanagari" panose="02040503050201020203" pitchFamily="18" charset="0"/>
                <a:cs typeface="Adobe Devanagari" panose="02040503050201020203" pitchFamily="18" charset="0"/>
              </a:rPr>
              <a:t>N </a:t>
            </a:r>
            <a:r>
              <a:rPr lang="pt-BR" sz="2800" i="0" u="none" strike="noStrike" baseline="0" dirty="0">
                <a:solidFill>
                  <a:schemeClr val="tx1"/>
                </a:solidFill>
                <a:latin typeface="Adobe Devanagari" panose="02040503050201020203" pitchFamily="18" charset="0"/>
                <a:cs typeface="Adobe Devanagari" panose="02040503050201020203" pitchFamily="18" charset="0"/>
              </a:rPr>
              <a:t>I C H O L A S C . Z A K A S’s book</a:t>
            </a:r>
            <a:endParaRPr sz="2800" dirty="0">
              <a:solidFill>
                <a:schemeClr val="tx1"/>
              </a:solidFill>
              <a:latin typeface="Adobe Devanagari" panose="02040503050201020203" pitchFamily="18" charset="0"/>
              <a:cs typeface="Adobe Devanagari" panose="020405030502010202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465911" y="0"/>
            <a:ext cx="4272820"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i="1" u="none" strike="noStrike" baseline="0" dirty="0">
                <a:latin typeface="Lora" panose="020B0604020202020204" charset="0"/>
              </a:rPr>
              <a:t>Removing Properties</a:t>
            </a:r>
            <a:endParaRPr lang="en-US" sz="40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615082"/>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TextBox 8">
            <a:extLst>
              <a:ext uri="{FF2B5EF4-FFF2-40B4-BE49-F238E27FC236}">
                <a16:creationId xmlns:a16="http://schemas.microsoft.com/office/drawing/2014/main" id="{767544D1-9A51-4379-92DF-B2EE266C39AC}"/>
              </a:ext>
            </a:extLst>
          </p:cNvPr>
          <p:cNvSpPr txBox="1"/>
          <p:nvPr/>
        </p:nvSpPr>
        <p:spPr>
          <a:xfrm>
            <a:off x="169971" y="758139"/>
            <a:ext cx="8218655" cy="1815882"/>
          </a:xfrm>
          <a:prstGeom prst="rect">
            <a:avLst/>
          </a:prstGeom>
          <a:noFill/>
        </p:spPr>
        <p:txBody>
          <a:bodyPr wrap="square">
            <a:spAutoFit/>
          </a:bodyPr>
          <a:lstStyle/>
          <a:p>
            <a:r>
              <a:rPr lang="en-US" sz="1600" dirty="0">
                <a:latin typeface="Garamond" panose="02020404030301010803" pitchFamily="18" charset="0"/>
              </a:rPr>
              <a:t>Simply setting a property to </a:t>
            </a:r>
            <a:r>
              <a:rPr lang="en-US" sz="1600" b="1" i="1" dirty="0">
                <a:latin typeface="Garamond" panose="02020404030301010803" pitchFamily="18" charset="0"/>
              </a:rPr>
              <a:t>null</a:t>
            </a:r>
            <a:r>
              <a:rPr lang="en-US" sz="1600" dirty="0">
                <a:latin typeface="Garamond" panose="02020404030301010803" pitchFamily="18" charset="0"/>
              </a:rPr>
              <a:t> doesn’t actually remove the property completely from the object, it’s still exist but the value if it will be null.</a:t>
            </a:r>
          </a:p>
          <a:p>
            <a:r>
              <a:rPr lang="en-US" sz="1600" dirty="0">
                <a:latin typeface="Garamond" panose="02020404030301010803" pitchFamily="18" charset="0"/>
              </a:rPr>
              <a:t>The JavaScript </a:t>
            </a:r>
            <a:r>
              <a:rPr lang="en-US" sz="1600" b="1" i="1" dirty="0">
                <a:latin typeface="Garamond" panose="02020404030301010803" pitchFamily="18" charset="0"/>
              </a:rPr>
              <a:t>delete</a:t>
            </a:r>
            <a:r>
              <a:rPr lang="en-US" sz="1600" dirty="0">
                <a:latin typeface="Garamond" panose="02020404030301010803" pitchFamily="18" charset="0"/>
              </a:rPr>
              <a:t> operator removes a property from an object; if no more references to the same property are held, it is eventually released automatically.</a:t>
            </a:r>
          </a:p>
          <a:p>
            <a:endParaRPr lang="en-US" sz="1600" b="1" dirty="0">
              <a:latin typeface="Garamond" panose="02020404030301010803" pitchFamily="18" charset="0"/>
            </a:endParaRPr>
          </a:p>
          <a:p>
            <a:r>
              <a:rPr lang="en-US" sz="1600" dirty="0">
                <a:latin typeface="Garamond" panose="02020404030301010803" pitchFamily="18" charset="0"/>
              </a:rPr>
              <a:t>Also we can prevent deleting and manipulating the object, we will discuss this later. </a:t>
            </a:r>
          </a:p>
          <a:p>
            <a:endParaRPr lang="en-US" sz="1600" dirty="0">
              <a:latin typeface="Garamond" panose="02020404030301010803" pitchFamily="18" charset="0"/>
            </a:endParaRPr>
          </a:p>
        </p:txBody>
      </p:sp>
      <p:pic>
        <p:nvPicPr>
          <p:cNvPr id="3" name="Picture 2">
            <a:extLst>
              <a:ext uri="{FF2B5EF4-FFF2-40B4-BE49-F238E27FC236}">
                <a16:creationId xmlns:a16="http://schemas.microsoft.com/office/drawing/2014/main" id="{46863CC0-0C3A-441B-BEB9-83C7741F2B5F}"/>
              </a:ext>
            </a:extLst>
          </p:cNvPr>
          <p:cNvPicPr>
            <a:picLocks noChangeAspect="1"/>
          </p:cNvPicPr>
          <p:nvPr/>
        </p:nvPicPr>
        <p:blipFill>
          <a:blip r:embed="rId3"/>
          <a:stretch>
            <a:fillRect/>
          </a:stretch>
        </p:blipFill>
        <p:spPr>
          <a:xfrm>
            <a:off x="503997" y="2778246"/>
            <a:ext cx="4733925" cy="2022613"/>
          </a:xfrm>
          <a:prstGeom prst="rect">
            <a:avLst/>
          </a:prstGeom>
        </p:spPr>
      </p:pic>
      <p:sp>
        <p:nvSpPr>
          <p:cNvPr id="11" name="TextBox 10">
            <a:extLst>
              <a:ext uri="{FF2B5EF4-FFF2-40B4-BE49-F238E27FC236}">
                <a16:creationId xmlns:a16="http://schemas.microsoft.com/office/drawing/2014/main" id="{535ABEC7-15A5-4A22-B14E-5552133FC4E7}"/>
              </a:ext>
            </a:extLst>
          </p:cNvPr>
          <p:cNvSpPr txBox="1"/>
          <p:nvPr/>
        </p:nvSpPr>
        <p:spPr>
          <a:xfrm>
            <a:off x="5495895" y="3224427"/>
            <a:ext cx="2723766" cy="830997"/>
          </a:xfrm>
          <a:prstGeom prst="rect">
            <a:avLst/>
          </a:prstGeom>
          <a:noFill/>
        </p:spPr>
        <p:txBody>
          <a:bodyPr wrap="square">
            <a:spAutoFit/>
          </a:bodyPr>
          <a:lstStyle/>
          <a:p>
            <a:r>
              <a:rPr lang="en-US" sz="1600" dirty="0">
                <a:latin typeface="Garamond" panose="02020404030301010803" pitchFamily="18" charset="0"/>
              </a:rPr>
              <a:t>Note that attempting to access a property that doesn’t exist will just return undefined</a:t>
            </a:r>
          </a:p>
        </p:txBody>
      </p:sp>
    </p:spTree>
    <p:extLst>
      <p:ext uri="{BB962C8B-B14F-4D97-AF65-F5344CB8AC3E}">
        <p14:creationId xmlns:p14="http://schemas.microsoft.com/office/powerpoint/2010/main" val="2482579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918140" y="0"/>
            <a:ext cx="2836617"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Enumerability </a:t>
            </a:r>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3093150" y="553461"/>
            <a:ext cx="2293860"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TextBox 8">
            <a:extLst>
              <a:ext uri="{FF2B5EF4-FFF2-40B4-BE49-F238E27FC236}">
                <a16:creationId xmlns:a16="http://schemas.microsoft.com/office/drawing/2014/main" id="{767544D1-9A51-4379-92DF-B2EE266C39AC}"/>
              </a:ext>
            </a:extLst>
          </p:cNvPr>
          <p:cNvSpPr txBox="1"/>
          <p:nvPr/>
        </p:nvSpPr>
        <p:spPr>
          <a:xfrm>
            <a:off x="259423" y="986112"/>
            <a:ext cx="8218655" cy="2308324"/>
          </a:xfrm>
          <a:prstGeom prst="rect">
            <a:avLst/>
          </a:prstGeom>
          <a:noFill/>
        </p:spPr>
        <p:txBody>
          <a:bodyPr wrap="square">
            <a:spAutoFit/>
          </a:bodyPr>
          <a:lstStyle/>
          <a:p>
            <a:r>
              <a:rPr lang="en-US" sz="1800" dirty="0">
                <a:latin typeface="Garamond" panose="02020404030301010803" pitchFamily="18" charset="0"/>
              </a:rPr>
              <a:t>Enumerable properties are those properties whose internal enumerable flag is set to true, which is the default for properties created via simple assignment or via a property initializer. Properties defined via </a:t>
            </a:r>
            <a:r>
              <a:rPr lang="en-US" sz="1800" b="1" i="1" dirty="0" err="1">
                <a:latin typeface="Garamond" panose="02020404030301010803" pitchFamily="18" charset="0"/>
              </a:rPr>
              <a:t>Object.defineProperty</a:t>
            </a:r>
            <a:r>
              <a:rPr lang="en-US" sz="1800" b="1" i="1" dirty="0">
                <a:latin typeface="Garamond" panose="02020404030301010803" pitchFamily="18" charset="0"/>
              </a:rPr>
              <a:t> </a:t>
            </a:r>
            <a:r>
              <a:rPr lang="en-US" sz="1800" dirty="0">
                <a:latin typeface="Garamond" panose="02020404030301010803" pitchFamily="18" charset="0"/>
              </a:rPr>
              <a:t>and such default enumerable to false.</a:t>
            </a:r>
          </a:p>
          <a:p>
            <a:r>
              <a:rPr lang="en-US" sz="1800" dirty="0">
                <a:latin typeface="Garamond" panose="02020404030301010803" pitchFamily="18" charset="0"/>
              </a:rPr>
              <a:t>Enumerable properties show up in for...in loops unless the property's key is a Symbol. Ownership of properties is determined by whether the property belongs to the object directly and not to its prototype chain</a:t>
            </a:r>
          </a:p>
          <a:p>
            <a:endParaRPr lang="en-US" sz="1800" dirty="0">
              <a:latin typeface="Garamond" panose="02020404030301010803" pitchFamily="18" charset="0"/>
            </a:endParaRPr>
          </a:p>
        </p:txBody>
      </p:sp>
      <p:pic>
        <p:nvPicPr>
          <p:cNvPr id="4" name="Picture 3">
            <a:extLst>
              <a:ext uri="{FF2B5EF4-FFF2-40B4-BE49-F238E27FC236}">
                <a16:creationId xmlns:a16="http://schemas.microsoft.com/office/drawing/2014/main" id="{BB4704B4-240C-4FBE-8417-F9FC8CEEFC92}"/>
              </a:ext>
            </a:extLst>
          </p:cNvPr>
          <p:cNvPicPr>
            <a:picLocks noChangeAspect="1"/>
          </p:cNvPicPr>
          <p:nvPr/>
        </p:nvPicPr>
        <p:blipFill>
          <a:blip r:embed="rId3"/>
          <a:stretch>
            <a:fillRect/>
          </a:stretch>
        </p:blipFill>
        <p:spPr>
          <a:xfrm>
            <a:off x="1537667" y="3376338"/>
            <a:ext cx="4733925" cy="1562100"/>
          </a:xfrm>
          <a:prstGeom prst="rect">
            <a:avLst/>
          </a:prstGeom>
        </p:spPr>
      </p:pic>
    </p:spTree>
    <p:extLst>
      <p:ext uri="{BB962C8B-B14F-4D97-AF65-F5344CB8AC3E}">
        <p14:creationId xmlns:p14="http://schemas.microsoft.com/office/powerpoint/2010/main" val="1397401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918140" y="0"/>
            <a:ext cx="2876373"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Enumerability</a:t>
            </a:r>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3093150" y="553461"/>
            <a:ext cx="2293860"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TextBox 8">
            <a:extLst>
              <a:ext uri="{FF2B5EF4-FFF2-40B4-BE49-F238E27FC236}">
                <a16:creationId xmlns:a16="http://schemas.microsoft.com/office/drawing/2014/main" id="{767544D1-9A51-4379-92DF-B2EE266C39AC}"/>
              </a:ext>
            </a:extLst>
          </p:cNvPr>
          <p:cNvSpPr txBox="1"/>
          <p:nvPr/>
        </p:nvSpPr>
        <p:spPr>
          <a:xfrm>
            <a:off x="169969" y="857531"/>
            <a:ext cx="8218655" cy="1477328"/>
          </a:xfrm>
          <a:prstGeom prst="rect">
            <a:avLst/>
          </a:prstGeom>
          <a:noFill/>
        </p:spPr>
        <p:txBody>
          <a:bodyPr wrap="square">
            <a:spAutoFit/>
          </a:bodyPr>
          <a:lstStyle/>
          <a:p>
            <a:r>
              <a:rPr lang="en-US" sz="1800" dirty="0">
                <a:latin typeface="Garamond" panose="02020404030301010803" pitchFamily="18" charset="0"/>
              </a:rPr>
              <a:t>The </a:t>
            </a:r>
            <a:r>
              <a:rPr lang="en-US" sz="1800" b="1" i="1" dirty="0" err="1">
                <a:latin typeface="Garamond" panose="02020404030301010803" pitchFamily="18" charset="0"/>
              </a:rPr>
              <a:t>Object.keys</a:t>
            </a:r>
            <a:r>
              <a:rPr lang="en-US" sz="1800" b="1" i="1" dirty="0">
                <a:latin typeface="Garamond" panose="02020404030301010803" pitchFamily="18" charset="0"/>
              </a:rPr>
              <a:t>()</a:t>
            </a:r>
            <a:r>
              <a:rPr lang="en-US" sz="1800" dirty="0">
                <a:latin typeface="Garamond" panose="02020404030301010803" pitchFamily="18" charset="0"/>
              </a:rPr>
              <a:t> method returns an array of a given object's own enumerable property names, iterated in the same order that a normal loop would.</a:t>
            </a:r>
          </a:p>
          <a:p>
            <a:r>
              <a:rPr lang="en-US" sz="1800" dirty="0">
                <a:latin typeface="Garamond" panose="02020404030301010803" pitchFamily="18" charset="0"/>
              </a:rPr>
              <a:t>A </a:t>
            </a:r>
            <a:r>
              <a:rPr lang="en-US" sz="1800" b="1" i="1" dirty="0">
                <a:latin typeface="Garamond" panose="02020404030301010803" pitchFamily="18" charset="0"/>
              </a:rPr>
              <a:t>for</a:t>
            </a:r>
            <a:r>
              <a:rPr lang="en-US" sz="1800" dirty="0">
                <a:latin typeface="Garamond" panose="02020404030301010803" pitchFamily="18" charset="0"/>
              </a:rPr>
              <a:t> loop is then used to iterate over the properties and output the name and value. Typically, you would use </a:t>
            </a:r>
            <a:r>
              <a:rPr lang="en-US" sz="1800" b="1" i="1" dirty="0" err="1">
                <a:latin typeface="Garamond" panose="02020404030301010803" pitchFamily="18" charset="0"/>
              </a:rPr>
              <a:t>Object.keys</a:t>
            </a:r>
            <a:r>
              <a:rPr lang="en-US" sz="1800" b="1" i="1" dirty="0">
                <a:latin typeface="Garamond" panose="02020404030301010803" pitchFamily="18" charset="0"/>
              </a:rPr>
              <a:t>() </a:t>
            </a:r>
            <a:r>
              <a:rPr lang="en-US" sz="1800" dirty="0">
                <a:latin typeface="Garamond" panose="02020404030301010803" pitchFamily="18" charset="0"/>
              </a:rPr>
              <a:t>in situations where you want to operate on an array of property names, and for-in when you don’t need an array.</a:t>
            </a:r>
          </a:p>
        </p:txBody>
      </p:sp>
      <p:pic>
        <p:nvPicPr>
          <p:cNvPr id="5" name="Picture 4">
            <a:extLst>
              <a:ext uri="{FF2B5EF4-FFF2-40B4-BE49-F238E27FC236}">
                <a16:creationId xmlns:a16="http://schemas.microsoft.com/office/drawing/2014/main" id="{629E0204-35F4-4501-9C10-35918890C164}"/>
              </a:ext>
            </a:extLst>
          </p:cNvPr>
          <p:cNvPicPr>
            <a:picLocks noChangeAspect="1"/>
          </p:cNvPicPr>
          <p:nvPr/>
        </p:nvPicPr>
        <p:blipFill>
          <a:blip r:embed="rId3"/>
          <a:stretch>
            <a:fillRect/>
          </a:stretch>
        </p:blipFill>
        <p:spPr>
          <a:xfrm>
            <a:off x="1144004" y="2808642"/>
            <a:ext cx="4733925" cy="1905000"/>
          </a:xfrm>
          <a:prstGeom prst="rect">
            <a:avLst/>
          </a:prstGeom>
        </p:spPr>
      </p:pic>
    </p:spTree>
    <p:extLst>
      <p:ext uri="{BB962C8B-B14F-4D97-AF65-F5344CB8AC3E}">
        <p14:creationId xmlns:p14="http://schemas.microsoft.com/office/powerpoint/2010/main" val="236132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918140" y="0"/>
            <a:ext cx="2876373"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Enumerability</a:t>
            </a:r>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3093150" y="553461"/>
            <a:ext cx="2293860"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TextBox 8">
            <a:extLst>
              <a:ext uri="{FF2B5EF4-FFF2-40B4-BE49-F238E27FC236}">
                <a16:creationId xmlns:a16="http://schemas.microsoft.com/office/drawing/2014/main" id="{767544D1-9A51-4379-92DF-B2EE266C39AC}"/>
              </a:ext>
            </a:extLst>
          </p:cNvPr>
          <p:cNvSpPr txBox="1"/>
          <p:nvPr/>
        </p:nvSpPr>
        <p:spPr>
          <a:xfrm>
            <a:off x="169971" y="758139"/>
            <a:ext cx="8218655" cy="1200329"/>
          </a:xfrm>
          <a:prstGeom prst="rect">
            <a:avLst/>
          </a:prstGeom>
          <a:noFill/>
        </p:spPr>
        <p:txBody>
          <a:bodyPr wrap="square">
            <a:spAutoFit/>
          </a:bodyPr>
          <a:lstStyle/>
          <a:p>
            <a:r>
              <a:rPr lang="en-US" sz="1800" dirty="0">
                <a:latin typeface="Garamond" panose="02020404030301010803" pitchFamily="18" charset="0"/>
              </a:rPr>
              <a:t>Keep in mind that not all properties are enumerable. In fact, most of the native methods on objects have their </a:t>
            </a:r>
            <a:r>
              <a:rPr lang="en-US" sz="1800" i="1" dirty="0">
                <a:latin typeface="Garamond" panose="02020404030301010803" pitchFamily="18" charset="0"/>
              </a:rPr>
              <a:t>Enumerable</a:t>
            </a:r>
            <a:r>
              <a:rPr lang="en-US" sz="1800" dirty="0">
                <a:latin typeface="Garamond" panose="02020404030301010803" pitchFamily="18" charset="0"/>
              </a:rPr>
              <a:t> attribute set to false. </a:t>
            </a:r>
          </a:p>
          <a:p>
            <a:r>
              <a:rPr lang="en-US" sz="1800" dirty="0">
                <a:latin typeface="Garamond" panose="02020404030301010803" pitchFamily="18" charset="0"/>
              </a:rPr>
              <a:t>You can check whether a property is enumerable or not by using the </a:t>
            </a:r>
            <a:r>
              <a:rPr lang="en-US" sz="1800" b="1" i="1" dirty="0" err="1">
                <a:latin typeface="Garamond" panose="02020404030301010803" pitchFamily="18" charset="0"/>
              </a:rPr>
              <a:t>propertyIsEnumerable</a:t>
            </a:r>
            <a:r>
              <a:rPr lang="en-US" sz="1800" b="1" i="1" dirty="0">
                <a:latin typeface="Garamond" panose="02020404030301010803" pitchFamily="18" charset="0"/>
              </a:rPr>
              <a:t>() </a:t>
            </a:r>
            <a:r>
              <a:rPr lang="en-US" sz="1800" dirty="0">
                <a:latin typeface="Garamond" panose="02020404030301010803" pitchFamily="18" charset="0"/>
              </a:rPr>
              <a:t>method, which is present on every object.</a:t>
            </a:r>
          </a:p>
        </p:txBody>
      </p:sp>
      <p:pic>
        <p:nvPicPr>
          <p:cNvPr id="3" name="Picture 2">
            <a:extLst>
              <a:ext uri="{FF2B5EF4-FFF2-40B4-BE49-F238E27FC236}">
                <a16:creationId xmlns:a16="http://schemas.microsoft.com/office/drawing/2014/main" id="{FD030FDD-756B-4D82-B8FA-1A0A951AC0E8}"/>
              </a:ext>
            </a:extLst>
          </p:cNvPr>
          <p:cNvPicPr>
            <a:picLocks noChangeAspect="1"/>
          </p:cNvPicPr>
          <p:nvPr/>
        </p:nvPicPr>
        <p:blipFill>
          <a:blip r:embed="rId3"/>
          <a:stretch>
            <a:fillRect/>
          </a:stretch>
        </p:blipFill>
        <p:spPr>
          <a:xfrm>
            <a:off x="169971" y="2044012"/>
            <a:ext cx="4752975" cy="2933700"/>
          </a:xfrm>
          <a:prstGeom prst="rect">
            <a:avLst/>
          </a:prstGeom>
        </p:spPr>
      </p:pic>
      <p:sp>
        <p:nvSpPr>
          <p:cNvPr id="7" name="TextBox 6">
            <a:extLst>
              <a:ext uri="{FF2B5EF4-FFF2-40B4-BE49-F238E27FC236}">
                <a16:creationId xmlns:a16="http://schemas.microsoft.com/office/drawing/2014/main" id="{DC503805-9C17-4839-AEC6-4CC29516E6E8}"/>
              </a:ext>
            </a:extLst>
          </p:cNvPr>
          <p:cNvSpPr txBox="1"/>
          <p:nvPr/>
        </p:nvSpPr>
        <p:spPr>
          <a:xfrm>
            <a:off x="5107679" y="2835713"/>
            <a:ext cx="3628817" cy="1754326"/>
          </a:xfrm>
          <a:prstGeom prst="rect">
            <a:avLst/>
          </a:prstGeom>
          <a:noFill/>
        </p:spPr>
        <p:txBody>
          <a:bodyPr wrap="square">
            <a:spAutoFit/>
          </a:bodyPr>
          <a:lstStyle/>
          <a:p>
            <a:r>
              <a:rPr lang="en-US" sz="1800" dirty="0">
                <a:latin typeface="Garamond" panose="02020404030301010803" pitchFamily="18" charset="0"/>
              </a:rPr>
              <a:t>In this ex the model property it enumerable and it’s custom property defined in car1.</a:t>
            </a:r>
          </a:p>
          <a:p>
            <a:r>
              <a:rPr lang="en-US" sz="1800" dirty="0">
                <a:latin typeface="Garamond" panose="02020404030301010803" pitchFamily="18" charset="0"/>
              </a:rPr>
              <a:t>The length property in properties array isn’t enumerable because it’s built-in method in </a:t>
            </a:r>
            <a:r>
              <a:rPr lang="en-US" sz="1800" b="1" i="1" dirty="0" err="1">
                <a:latin typeface="Garamond" panose="02020404030301010803" pitchFamily="18" charset="0"/>
              </a:rPr>
              <a:t>Array.prototype</a:t>
            </a:r>
            <a:endParaRPr lang="en-US" sz="1800" b="1" i="1" dirty="0">
              <a:latin typeface="Garamond" panose="02020404030301010803" pitchFamily="18" charset="0"/>
            </a:endParaRPr>
          </a:p>
        </p:txBody>
      </p:sp>
    </p:spTree>
    <p:extLst>
      <p:ext uri="{BB962C8B-B14F-4D97-AF65-F5344CB8AC3E}">
        <p14:creationId xmlns:p14="http://schemas.microsoft.com/office/powerpoint/2010/main" val="1162839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7100" y="0"/>
            <a:ext cx="3949799"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Types of Properties</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TextBox 8">
            <a:extLst>
              <a:ext uri="{FF2B5EF4-FFF2-40B4-BE49-F238E27FC236}">
                <a16:creationId xmlns:a16="http://schemas.microsoft.com/office/drawing/2014/main" id="{767544D1-9A51-4379-92DF-B2EE266C39AC}"/>
              </a:ext>
            </a:extLst>
          </p:cNvPr>
          <p:cNvSpPr txBox="1"/>
          <p:nvPr/>
        </p:nvSpPr>
        <p:spPr>
          <a:xfrm>
            <a:off x="140691" y="834277"/>
            <a:ext cx="8218655" cy="369332"/>
          </a:xfrm>
          <a:prstGeom prst="rect">
            <a:avLst/>
          </a:prstGeom>
          <a:noFill/>
        </p:spPr>
        <p:txBody>
          <a:bodyPr wrap="square">
            <a:spAutoFit/>
          </a:bodyPr>
          <a:lstStyle/>
          <a:p>
            <a:r>
              <a:rPr lang="en-US" sz="1800" b="0" i="0" u="none" strike="noStrike" baseline="0" dirty="0">
                <a:latin typeface="Garamond" panose="02020404030301010803" pitchFamily="18" charset="0"/>
              </a:rPr>
              <a:t>There are two different types of properties:</a:t>
            </a:r>
            <a:endParaRPr lang="en-US" sz="1800" dirty="0">
              <a:latin typeface="Garamond" panose="02020404030301010803" pitchFamily="18" charset="0"/>
            </a:endParaRPr>
          </a:p>
        </p:txBody>
      </p:sp>
      <p:sp>
        <p:nvSpPr>
          <p:cNvPr id="7" name="TextBox 6">
            <a:extLst>
              <a:ext uri="{FF2B5EF4-FFF2-40B4-BE49-F238E27FC236}">
                <a16:creationId xmlns:a16="http://schemas.microsoft.com/office/drawing/2014/main" id="{472276E6-AFDD-4075-8C06-465BAD971EAA}"/>
              </a:ext>
            </a:extLst>
          </p:cNvPr>
          <p:cNvSpPr txBox="1"/>
          <p:nvPr/>
        </p:nvSpPr>
        <p:spPr>
          <a:xfrm>
            <a:off x="140689" y="1279747"/>
            <a:ext cx="8862618" cy="923330"/>
          </a:xfrm>
          <a:prstGeom prst="rect">
            <a:avLst/>
          </a:prstGeom>
          <a:noFill/>
        </p:spPr>
        <p:txBody>
          <a:bodyPr wrap="square">
            <a:spAutoFit/>
          </a:bodyPr>
          <a:lstStyle/>
          <a:p>
            <a:r>
              <a:rPr lang="en-US" sz="1800" dirty="0">
                <a:latin typeface="Garamond" panose="02020404030301010803" pitchFamily="18" charset="0"/>
              </a:rPr>
              <a:t>1- data properties: A data property contains a single location for a data value. A data property has four attributes: </a:t>
            </a:r>
            <a:r>
              <a:rPr lang="en-US" sz="1800" b="1" i="1" dirty="0">
                <a:latin typeface="Garamond" panose="02020404030301010803" pitchFamily="18" charset="0"/>
              </a:rPr>
              <a:t>Configurarable</a:t>
            </a:r>
            <a:r>
              <a:rPr lang="en-US" sz="1800" i="1" dirty="0">
                <a:latin typeface="Garamond" panose="02020404030301010803" pitchFamily="18" charset="0"/>
              </a:rPr>
              <a:t>, </a:t>
            </a:r>
            <a:r>
              <a:rPr lang="en-US" sz="1800" b="1" i="1" dirty="0">
                <a:latin typeface="Garamond" panose="02020404030301010803" pitchFamily="18" charset="0"/>
              </a:rPr>
              <a:t>Enumerable</a:t>
            </a:r>
            <a:r>
              <a:rPr lang="en-US" sz="1800" i="1" dirty="0">
                <a:latin typeface="Garamond" panose="02020404030301010803" pitchFamily="18" charset="0"/>
              </a:rPr>
              <a:t>, </a:t>
            </a:r>
            <a:r>
              <a:rPr lang="en-US" sz="1800" b="1" i="1" dirty="0">
                <a:latin typeface="Garamond" panose="02020404030301010803" pitchFamily="18" charset="0"/>
              </a:rPr>
              <a:t>Writable</a:t>
            </a:r>
            <a:r>
              <a:rPr lang="en-US" sz="1800" i="1" dirty="0">
                <a:latin typeface="Garamond" panose="02020404030301010803" pitchFamily="18" charset="0"/>
              </a:rPr>
              <a:t>, </a:t>
            </a:r>
            <a:r>
              <a:rPr lang="en-US" sz="1800" b="1" i="1" dirty="0">
                <a:latin typeface="Garamond" panose="02020404030301010803" pitchFamily="18" charset="0"/>
              </a:rPr>
              <a:t>Value</a:t>
            </a:r>
            <a:r>
              <a:rPr lang="en-US" sz="1800" i="1" dirty="0">
                <a:latin typeface="Garamond" panose="02020404030301010803" pitchFamily="18" charset="0"/>
              </a:rPr>
              <a:t>.</a:t>
            </a:r>
          </a:p>
          <a:p>
            <a:r>
              <a:rPr lang="en-US" sz="1800" dirty="0">
                <a:latin typeface="Garamond" panose="02020404030301010803" pitchFamily="18" charset="0"/>
              </a:rPr>
              <a:t>And by default all four are set to </a:t>
            </a:r>
            <a:r>
              <a:rPr lang="en-US" sz="1800" b="1" i="1" dirty="0">
                <a:latin typeface="Garamond" panose="02020404030301010803" pitchFamily="18" charset="0"/>
              </a:rPr>
              <a:t>true.</a:t>
            </a:r>
          </a:p>
        </p:txBody>
      </p:sp>
      <p:sp>
        <p:nvSpPr>
          <p:cNvPr id="10" name="TextBox 9">
            <a:extLst>
              <a:ext uri="{FF2B5EF4-FFF2-40B4-BE49-F238E27FC236}">
                <a16:creationId xmlns:a16="http://schemas.microsoft.com/office/drawing/2014/main" id="{F68C5142-F344-43F3-9074-3ECB9961021A}"/>
              </a:ext>
            </a:extLst>
          </p:cNvPr>
          <p:cNvSpPr txBox="1"/>
          <p:nvPr/>
        </p:nvSpPr>
        <p:spPr>
          <a:xfrm>
            <a:off x="140689" y="2941082"/>
            <a:ext cx="5565915" cy="2031325"/>
          </a:xfrm>
          <a:prstGeom prst="rect">
            <a:avLst/>
          </a:prstGeom>
          <a:noFill/>
        </p:spPr>
        <p:txBody>
          <a:bodyPr wrap="square">
            <a:spAutoFit/>
          </a:bodyPr>
          <a:lstStyle/>
          <a:p>
            <a:r>
              <a:rPr lang="en-US" sz="1800" dirty="0">
                <a:latin typeface="Garamond" panose="02020404030301010803" pitchFamily="18" charset="0"/>
              </a:rPr>
              <a:t>2- accessor properties: Similar to data properties, accessor properties also have </a:t>
            </a:r>
            <a:r>
              <a:rPr lang="en-US" sz="1800" b="1" i="1" dirty="0">
                <a:latin typeface="Garamond" panose="02020404030301010803" pitchFamily="18" charset="0"/>
              </a:rPr>
              <a:t>Configurarable and Enumerable, </a:t>
            </a:r>
            <a:r>
              <a:rPr lang="en-US" sz="1800" dirty="0">
                <a:latin typeface="Garamond" panose="02020404030301010803" pitchFamily="18" charset="0"/>
              </a:rPr>
              <a:t>but in addition they also has </a:t>
            </a:r>
            <a:r>
              <a:rPr lang="en-US" sz="1800" b="1" i="1" dirty="0">
                <a:latin typeface="Garamond" panose="02020404030301010803" pitchFamily="18" charset="0"/>
              </a:rPr>
              <a:t>Get, Set </a:t>
            </a:r>
            <a:r>
              <a:rPr lang="en-US" sz="1800" dirty="0">
                <a:latin typeface="Garamond" panose="02020404030301010803" pitchFamily="18" charset="0"/>
              </a:rPr>
              <a:t>attributes</a:t>
            </a:r>
          </a:p>
          <a:p>
            <a:r>
              <a:rPr lang="en-US" sz="1800" dirty="0">
                <a:latin typeface="Garamond" panose="02020404030301010803" pitchFamily="18" charset="0"/>
              </a:rPr>
              <a:t>When you read data from an accessor property, the </a:t>
            </a:r>
            <a:r>
              <a:rPr lang="en-US" sz="1800" b="1" i="1" dirty="0">
                <a:latin typeface="Garamond" panose="02020404030301010803" pitchFamily="18" charset="0"/>
              </a:rPr>
              <a:t>Get</a:t>
            </a:r>
            <a:r>
              <a:rPr lang="en-US" sz="1800" dirty="0">
                <a:latin typeface="Garamond" panose="02020404030301010803" pitchFamily="18" charset="0"/>
              </a:rPr>
              <a:t> method is called.</a:t>
            </a:r>
          </a:p>
          <a:p>
            <a:r>
              <a:rPr lang="en-US" sz="1800" dirty="0">
                <a:latin typeface="Garamond" panose="02020404030301010803" pitchFamily="18" charset="0"/>
              </a:rPr>
              <a:t>And when you assign a value to an accessor property the </a:t>
            </a:r>
            <a:r>
              <a:rPr lang="en-US" sz="1800" b="1" i="1" dirty="0">
                <a:latin typeface="Garamond" panose="02020404030301010803" pitchFamily="18" charset="0"/>
              </a:rPr>
              <a:t>set</a:t>
            </a:r>
            <a:r>
              <a:rPr lang="en-US" sz="1800" dirty="0">
                <a:latin typeface="Garamond" panose="02020404030301010803" pitchFamily="18" charset="0"/>
              </a:rPr>
              <a:t> method is called.</a:t>
            </a:r>
          </a:p>
        </p:txBody>
      </p:sp>
      <p:sp>
        <p:nvSpPr>
          <p:cNvPr id="11" name="TextBox 10">
            <a:extLst>
              <a:ext uri="{FF2B5EF4-FFF2-40B4-BE49-F238E27FC236}">
                <a16:creationId xmlns:a16="http://schemas.microsoft.com/office/drawing/2014/main" id="{218EB116-6448-4156-ACF4-320FC3CA9F7A}"/>
              </a:ext>
            </a:extLst>
          </p:cNvPr>
          <p:cNvSpPr txBox="1"/>
          <p:nvPr/>
        </p:nvSpPr>
        <p:spPr>
          <a:xfrm>
            <a:off x="140689" y="2202418"/>
            <a:ext cx="7502500" cy="369332"/>
          </a:xfrm>
          <a:prstGeom prst="rect">
            <a:avLst/>
          </a:prstGeom>
          <a:noFill/>
        </p:spPr>
        <p:txBody>
          <a:bodyPr wrap="square">
            <a:spAutoFit/>
          </a:bodyPr>
          <a:lstStyle/>
          <a:p>
            <a:r>
              <a:rPr lang="en-US" sz="1800" dirty="0">
                <a:latin typeface="Garamond" panose="02020404030301010803" pitchFamily="18" charset="0"/>
              </a:rPr>
              <a:t>Keep in mind that every example in this chapter till now has used data properties</a:t>
            </a:r>
          </a:p>
        </p:txBody>
      </p:sp>
    </p:spTree>
    <p:extLst>
      <p:ext uri="{BB962C8B-B14F-4D97-AF65-F5344CB8AC3E}">
        <p14:creationId xmlns:p14="http://schemas.microsoft.com/office/powerpoint/2010/main" val="1728843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7100" y="0"/>
            <a:ext cx="3949799"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Types of Properties</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10069501-10B6-4024-ACE2-9DB72FE88125}"/>
              </a:ext>
            </a:extLst>
          </p:cNvPr>
          <p:cNvSpPr txBox="1"/>
          <p:nvPr/>
        </p:nvSpPr>
        <p:spPr>
          <a:xfrm>
            <a:off x="112317" y="849112"/>
            <a:ext cx="5841222" cy="646331"/>
          </a:xfrm>
          <a:prstGeom prst="rect">
            <a:avLst/>
          </a:prstGeom>
          <a:noFill/>
        </p:spPr>
        <p:txBody>
          <a:bodyPr wrap="square">
            <a:spAutoFit/>
          </a:bodyPr>
          <a:lstStyle/>
          <a:p>
            <a:r>
              <a:rPr lang="en-US" sz="1800" dirty="0">
                <a:latin typeface="Garamond" panose="02020404030301010803" pitchFamily="18" charset="0"/>
              </a:rPr>
              <a:t>There is a special syntax to define an accessor property using an</a:t>
            </a:r>
          </a:p>
          <a:p>
            <a:r>
              <a:rPr lang="en-US" sz="1800" dirty="0">
                <a:latin typeface="Garamond" panose="02020404030301010803" pitchFamily="18" charset="0"/>
              </a:rPr>
              <a:t>object literal:</a:t>
            </a:r>
          </a:p>
        </p:txBody>
      </p:sp>
      <p:pic>
        <p:nvPicPr>
          <p:cNvPr id="3" name="Picture 2">
            <a:extLst>
              <a:ext uri="{FF2B5EF4-FFF2-40B4-BE49-F238E27FC236}">
                <a16:creationId xmlns:a16="http://schemas.microsoft.com/office/drawing/2014/main" id="{EFEF6ABE-6597-4041-805D-BBF61012C5C6}"/>
              </a:ext>
            </a:extLst>
          </p:cNvPr>
          <p:cNvPicPr>
            <a:picLocks noChangeAspect="1"/>
          </p:cNvPicPr>
          <p:nvPr/>
        </p:nvPicPr>
        <p:blipFill>
          <a:blip r:embed="rId3"/>
          <a:stretch>
            <a:fillRect/>
          </a:stretch>
        </p:blipFill>
        <p:spPr>
          <a:xfrm>
            <a:off x="220612" y="1586416"/>
            <a:ext cx="4752975" cy="3276600"/>
          </a:xfrm>
          <a:prstGeom prst="rect">
            <a:avLst/>
          </a:prstGeom>
        </p:spPr>
      </p:pic>
      <p:sp>
        <p:nvSpPr>
          <p:cNvPr id="16" name="TextBox 15">
            <a:extLst>
              <a:ext uri="{FF2B5EF4-FFF2-40B4-BE49-F238E27FC236}">
                <a16:creationId xmlns:a16="http://schemas.microsoft.com/office/drawing/2014/main" id="{B1A9CA5A-8C0E-4F1A-988B-AD0C0595331C}"/>
              </a:ext>
            </a:extLst>
          </p:cNvPr>
          <p:cNvSpPr txBox="1"/>
          <p:nvPr/>
        </p:nvSpPr>
        <p:spPr>
          <a:xfrm>
            <a:off x="5284629" y="1271777"/>
            <a:ext cx="3859371" cy="2308324"/>
          </a:xfrm>
          <a:prstGeom prst="rect">
            <a:avLst/>
          </a:prstGeom>
          <a:noFill/>
        </p:spPr>
        <p:txBody>
          <a:bodyPr wrap="square">
            <a:spAutoFit/>
          </a:bodyPr>
          <a:lstStyle/>
          <a:p>
            <a:r>
              <a:rPr lang="en-US" sz="1800" u="sng" dirty="0">
                <a:latin typeface="Garamond" panose="02020404030301010803" pitchFamily="18" charset="0"/>
              </a:rPr>
              <a:t>Note</a:t>
            </a:r>
            <a:r>
              <a:rPr lang="en-US" sz="1800" dirty="0">
                <a:latin typeface="Garamond" panose="02020404030301010803" pitchFamily="18" charset="0"/>
              </a:rPr>
              <a:t> that the leading underscore is a common convention to indicate that the</a:t>
            </a:r>
          </a:p>
          <a:p>
            <a:r>
              <a:rPr lang="en-US" sz="1800" dirty="0">
                <a:latin typeface="Garamond" panose="02020404030301010803" pitchFamily="18" charset="0"/>
              </a:rPr>
              <a:t>property is considered to be private, though in reality it is still public, and we can access it out of the object.</a:t>
            </a:r>
          </a:p>
          <a:p>
            <a:r>
              <a:rPr lang="en-US" sz="1800" dirty="0">
                <a:latin typeface="Garamond" panose="02020404030301010803" pitchFamily="18" charset="0"/>
              </a:rPr>
              <a:t>Developers knew that any property with leading underscore should be private so they don’t use it directly.</a:t>
            </a:r>
          </a:p>
        </p:txBody>
      </p:sp>
      <p:sp>
        <p:nvSpPr>
          <p:cNvPr id="17" name="TextBox 16">
            <a:extLst>
              <a:ext uri="{FF2B5EF4-FFF2-40B4-BE49-F238E27FC236}">
                <a16:creationId xmlns:a16="http://schemas.microsoft.com/office/drawing/2014/main" id="{0F479144-2153-4499-B263-9A336C89D484}"/>
              </a:ext>
            </a:extLst>
          </p:cNvPr>
          <p:cNvSpPr txBox="1"/>
          <p:nvPr/>
        </p:nvSpPr>
        <p:spPr>
          <a:xfrm>
            <a:off x="5050048" y="3658247"/>
            <a:ext cx="4164495" cy="1477328"/>
          </a:xfrm>
          <a:prstGeom prst="rect">
            <a:avLst/>
          </a:prstGeom>
          <a:noFill/>
        </p:spPr>
        <p:txBody>
          <a:bodyPr wrap="square">
            <a:spAutoFit/>
          </a:bodyPr>
          <a:lstStyle/>
          <a:p>
            <a:r>
              <a:rPr lang="en-US" sz="1800" dirty="0">
                <a:latin typeface="Garamond" panose="02020404030301010803" pitchFamily="18" charset="0"/>
              </a:rPr>
              <a:t>Accessor properties are most useful when you want the assignment of a value to trigger some sort of behavior, or when reading a value requires the calculation of the desired return value</a:t>
            </a:r>
          </a:p>
        </p:txBody>
      </p:sp>
    </p:spTree>
    <p:extLst>
      <p:ext uri="{BB962C8B-B14F-4D97-AF65-F5344CB8AC3E}">
        <p14:creationId xmlns:p14="http://schemas.microsoft.com/office/powerpoint/2010/main" val="292844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7100" y="0"/>
            <a:ext cx="3949799"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Property Attributes</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10069501-10B6-4024-ACE2-9DB72FE88125}"/>
              </a:ext>
            </a:extLst>
          </p:cNvPr>
          <p:cNvSpPr txBox="1"/>
          <p:nvPr/>
        </p:nvSpPr>
        <p:spPr>
          <a:xfrm>
            <a:off x="181891" y="909503"/>
            <a:ext cx="7978135" cy="923330"/>
          </a:xfrm>
          <a:prstGeom prst="rect">
            <a:avLst/>
          </a:prstGeom>
          <a:noFill/>
        </p:spPr>
        <p:txBody>
          <a:bodyPr wrap="square">
            <a:spAutoFit/>
          </a:bodyPr>
          <a:lstStyle/>
          <a:p>
            <a:r>
              <a:rPr lang="en-US" sz="1800" dirty="0">
                <a:latin typeface="Garamond" panose="02020404030301010803" pitchFamily="18" charset="0"/>
              </a:rPr>
              <a:t>There ECMAScript 5 changed this by introducing several ways of interacting with property attributes directly, as well as introducing new attributes to support additional functionality.</a:t>
            </a:r>
          </a:p>
        </p:txBody>
      </p:sp>
      <p:sp>
        <p:nvSpPr>
          <p:cNvPr id="9" name="TextBox 8">
            <a:extLst>
              <a:ext uri="{FF2B5EF4-FFF2-40B4-BE49-F238E27FC236}">
                <a16:creationId xmlns:a16="http://schemas.microsoft.com/office/drawing/2014/main" id="{75DA47C6-3979-4A6B-A85C-7A952E6791DD}"/>
              </a:ext>
            </a:extLst>
          </p:cNvPr>
          <p:cNvSpPr txBox="1"/>
          <p:nvPr/>
        </p:nvSpPr>
        <p:spPr>
          <a:xfrm>
            <a:off x="362335" y="1984197"/>
            <a:ext cx="3528391" cy="369332"/>
          </a:xfrm>
          <a:prstGeom prst="rect">
            <a:avLst/>
          </a:prstGeom>
          <a:noFill/>
        </p:spPr>
        <p:txBody>
          <a:bodyPr wrap="square">
            <a:spAutoFit/>
          </a:bodyPr>
          <a:lstStyle/>
          <a:p>
            <a:r>
              <a:rPr lang="en-US" sz="1800" b="1" i="1" u="sng" dirty="0">
                <a:latin typeface="Garamond" panose="02020404030301010803" pitchFamily="18" charset="0"/>
              </a:rPr>
              <a:t>Common Attributes</a:t>
            </a:r>
          </a:p>
        </p:txBody>
      </p:sp>
      <p:grpSp>
        <p:nvGrpSpPr>
          <p:cNvPr id="10" name="Google Shape;558;p52">
            <a:extLst>
              <a:ext uri="{FF2B5EF4-FFF2-40B4-BE49-F238E27FC236}">
                <a16:creationId xmlns:a16="http://schemas.microsoft.com/office/drawing/2014/main" id="{AA429631-E25D-436F-85A0-B216F838E8A4}"/>
              </a:ext>
            </a:extLst>
          </p:cNvPr>
          <p:cNvGrpSpPr/>
          <p:nvPr/>
        </p:nvGrpSpPr>
        <p:grpSpPr>
          <a:xfrm>
            <a:off x="15232" y="1999429"/>
            <a:ext cx="333318" cy="285316"/>
            <a:chOff x="4815575" y="1416800"/>
            <a:chExt cx="73750" cy="71400"/>
          </a:xfrm>
          <a:solidFill>
            <a:schemeClr val="accent1"/>
          </a:solidFill>
        </p:grpSpPr>
        <p:sp>
          <p:nvSpPr>
            <p:cNvPr id="11" name="Google Shape;559;p52">
              <a:extLst>
                <a:ext uri="{FF2B5EF4-FFF2-40B4-BE49-F238E27FC236}">
                  <a16:creationId xmlns:a16="http://schemas.microsoft.com/office/drawing/2014/main" id="{769A4AB5-DCEB-4714-B6E5-5F8AD664CBAB}"/>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grp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3" name="Google Shape;560;p52">
              <a:extLst>
                <a:ext uri="{FF2B5EF4-FFF2-40B4-BE49-F238E27FC236}">
                  <a16:creationId xmlns:a16="http://schemas.microsoft.com/office/drawing/2014/main" id="{C74DB80A-9A04-4854-B8C1-ECE022903A8D}"/>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5" name="Google Shape;561;p52">
              <a:extLst>
                <a:ext uri="{FF2B5EF4-FFF2-40B4-BE49-F238E27FC236}">
                  <a16:creationId xmlns:a16="http://schemas.microsoft.com/office/drawing/2014/main" id="{7ECF572C-A75F-4BFF-BC54-07A13B3852AC}"/>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sp>
        <p:nvSpPr>
          <p:cNvPr id="18" name="TextBox 17">
            <a:extLst>
              <a:ext uri="{FF2B5EF4-FFF2-40B4-BE49-F238E27FC236}">
                <a16:creationId xmlns:a16="http://schemas.microsoft.com/office/drawing/2014/main" id="{BB0CD48C-5B6F-4B08-92E1-F619D69B9264}"/>
              </a:ext>
            </a:extLst>
          </p:cNvPr>
          <p:cNvSpPr txBox="1"/>
          <p:nvPr/>
        </p:nvSpPr>
        <p:spPr>
          <a:xfrm>
            <a:off x="223810" y="2425405"/>
            <a:ext cx="8569585" cy="923330"/>
          </a:xfrm>
          <a:prstGeom prst="rect">
            <a:avLst/>
          </a:prstGeom>
          <a:noFill/>
        </p:spPr>
        <p:txBody>
          <a:bodyPr wrap="square">
            <a:spAutoFit/>
          </a:bodyPr>
          <a:lstStyle/>
          <a:p>
            <a:r>
              <a:rPr lang="en-US" sz="1800" dirty="0">
                <a:latin typeface="Garamond" panose="02020404030301010803" pitchFamily="18" charset="0"/>
              </a:rPr>
              <a:t>There are two property attributes shared between data and accessor properties.</a:t>
            </a:r>
          </a:p>
          <a:p>
            <a:r>
              <a:rPr lang="en-US" sz="1800" b="1" dirty="0">
                <a:latin typeface="Garamond" panose="02020404030301010803" pitchFamily="18" charset="0"/>
              </a:rPr>
              <a:t>-</a:t>
            </a:r>
            <a:r>
              <a:rPr lang="en-US" sz="1800" dirty="0">
                <a:latin typeface="Garamond" panose="02020404030301010803" pitchFamily="18" charset="0"/>
              </a:rPr>
              <a:t> Enumerable:  which determines whether you can iterate over the property. </a:t>
            </a:r>
          </a:p>
          <a:p>
            <a:r>
              <a:rPr lang="en-US" sz="1800" b="1" dirty="0">
                <a:latin typeface="Garamond" panose="02020404030301010803" pitchFamily="18" charset="0"/>
              </a:rPr>
              <a:t>-</a:t>
            </a:r>
            <a:r>
              <a:rPr lang="en-US" sz="1800" dirty="0">
                <a:latin typeface="Garamond" panose="02020404030301010803" pitchFamily="18" charset="0"/>
              </a:rPr>
              <a:t> Configurable: which determines whether the property can be changed</a:t>
            </a:r>
          </a:p>
        </p:txBody>
      </p:sp>
      <p:sp>
        <p:nvSpPr>
          <p:cNvPr id="19" name="TextBox 18">
            <a:extLst>
              <a:ext uri="{FF2B5EF4-FFF2-40B4-BE49-F238E27FC236}">
                <a16:creationId xmlns:a16="http://schemas.microsoft.com/office/drawing/2014/main" id="{192B8A19-2D1E-4723-9B84-8E35BBC041E6}"/>
              </a:ext>
            </a:extLst>
          </p:cNvPr>
          <p:cNvSpPr txBox="1"/>
          <p:nvPr/>
        </p:nvSpPr>
        <p:spPr>
          <a:xfrm>
            <a:off x="181891" y="3442039"/>
            <a:ext cx="5902540" cy="646331"/>
          </a:xfrm>
          <a:prstGeom prst="rect">
            <a:avLst/>
          </a:prstGeom>
          <a:noFill/>
        </p:spPr>
        <p:txBody>
          <a:bodyPr wrap="square">
            <a:spAutoFit/>
          </a:bodyPr>
          <a:lstStyle/>
          <a:p>
            <a:r>
              <a:rPr lang="en-US" sz="1800" dirty="0">
                <a:latin typeface="Garamond" panose="02020404030301010803" pitchFamily="18" charset="0"/>
              </a:rPr>
              <a:t>Know that by default, all properties you declare on an object are both enumerable and configurable.</a:t>
            </a:r>
          </a:p>
        </p:txBody>
      </p:sp>
    </p:spTree>
    <p:extLst>
      <p:ext uri="{BB962C8B-B14F-4D97-AF65-F5344CB8AC3E}">
        <p14:creationId xmlns:p14="http://schemas.microsoft.com/office/powerpoint/2010/main" val="77806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7100" y="0"/>
            <a:ext cx="3949799"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Property Attributes</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10069501-10B6-4024-ACE2-9DB72FE88125}"/>
              </a:ext>
            </a:extLst>
          </p:cNvPr>
          <p:cNvSpPr txBox="1"/>
          <p:nvPr/>
        </p:nvSpPr>
        <p:spPr>
          <a:xfrm>
            <a:off x="112316" y="849112"/>
            <a:ext cx="8554606" cy="923330"/>
          </a:xfrm>
          <a:prstGeom prst="rect">
            <a:avLst/>
          </a:prstGeom>
          <a:noFill/>
        </p:spPr>
        <p:txBody>
          <a:bodyPr wrap="square">
            <a:spAutoFit/>
          </a:bodyPr>
          <a:lstStyle/>
          <a:p>
            <a:r>
              <a:rPr lang="en-US" sz="1800" dirty="0">
                <a:latin typeface="Garamond" panose="02020404030301010803" pitchFamily="18" charset="0"/>
              </a:rPr>
              <a:t>If you want to change property attributes, you can use the </a:t>
            </a:r>
            <a:r>
              <a:rPr lang="en-US" sz="1800" b="1" i="1" dirty="0" err="1">
                <a:latin typeface="Garamond" panose="02020404030301010803" pitchFamily="18" charset="0"/>
              </a:rPr>
              <a:t>Object.defineProperty</a:t>
            </a:r>
            <a:r>
              <a:rPr lang="en-US" sz="1800" b="1" i="1" dirty="0">
                <a:latin typeface="Garamond" panose="02020404030301010803" pitchFamily="18" charset="0"/>
              </a:rPr>
              <a:t>() </a:t>
            </a:r>
            <a:r>
              <a:rPr lang="en-US" sz="1800" dirty="0">
                <a:latin typeface="Garamond" panose="02020404030301010803" pitchFamily="18" charset="0"/>
              </a:rPr>
              <a:t>method. This method accepts three arguments: the object that owns the property, the property name, and a property descriptor.</a:t>
            </a:r>
          </a:p>
        </p:txBody>
      </p:sp>
      <p:pic>
        <p:nvPicPr>
          <p:cNvPr id="3" name="Picture 2">
            <a:extLst>
              <a:ext uri="{FF2B5EF4-FFF2-40B4-BE49-F238E27FC236}">
                <a16:creationId xmlns:a16="http://schemas.microsoft.com/office/drawing/2014/main" id="{564016D8-9002-4783-B40C-B76C80E0D891}"/>
              </a:ext>
            </a:extLst>
          </p:cNvPr>
          <p:cNvPicPr>
            <a:picLocks noChangeAspect="1"/>
          </p:cNvPicPr>
          <p:nvPr/>
        </p:nvPicPr>
        <p:blipFill>
          <a:blip r:embed="rId3"/>
          <a:stretch>
            <a:fillRect/>
          </a:stretch>
        </p:blipFill>
        <p:spPr>
          <a:xfrm>
            <a:off x="225701" y="1772442"/>
            <a:ext cx="4895850" cy="3371058"/>
          </a:xfrm>
          <a:prstGeom prst="rect">
            <a:avLst/>
          </a:prstGeom>
        </p:spPr>
      </p:pic>
      <p:sp>
        <p:nvSpPr>
          <p:cNvPr id="4" name="TextBox 3">
            <a:extLst>
              <a:ext uri="{FF2B5EF4-FFF2-40B4-BE49-F238E27FC236}">
                <a16:creationId xmlns:a16="http://schemas.microsoft.com/office/drawing/2014/main" id="{299A4288-A8E2-4819-8A27-18F583A9EAF8}"/>
              </a:ext>
            </a:extLst>
          </p:cNvPr>
          <p:cNvSpPr txBox="1"/>
          <p:nvPr/>
        </p:nvSpPr>
        <p:spPr>
          <a:xfrm>
            <a:off x="5225965" y="2776145"/>
            <a:ext cx="3626219" cy="1754326"/>
          </a:xfrm>
          <a:prstGeom prst="rect">
            <a:avLst/>
          </a:prstGeom>
          <a:noFill/>
        </p:spPr>
        <p:txBody>
          <a:bodyPr wrap="square" rtlCol="0">
            <a:spAutoFit/>
          </a:bodyPr>
          <a:lstStyle/>
          <a:p>
            <a:r>
              <a:rPr lang="en-US" sz="1800" dirty="0">
                <a:latin typeface="Garamond" panose="02020404030301010803" pitchFamily="18" charset="0"/>
              </a:rPr>
              <a:t>When configurable set to false then trying to delete or change the value will gives an error.</a:t>
            </a:r>
          </a:p>
          <a:p>
            <a:r>
              <a:rPr lang="en-US" sz="1800" dirty="0">
                <a:latin typeface="Garamond" panose="02020404030301010803" pitchFamily="18" charset="0"/>
              </a:rPr>
              <a:t>Also once we set configurable to false we can’t change t later to true in the code.</a:t>
            </a:r>
          </a:p>
        </p:txBody>
      </p:sp>
    </p:spTree>
    <p:extLst>
      <p:ext uri="{BB962C8B-B14F-4D97-AF65-F5344CB8AC3E}">
        <p14:creationId xmlns:p14="http://schemas.microsoft.com/office/powerpoint/2010/main" val="16772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7100" y="0"/>
            <a:ext cx="3949799"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Property Attributes</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Box 7">
            <a:extLst>
              <a:ext uri="{FF2B5EF4-FFF2-40B4-BE49-F238E27FC236}">
                <a16:creationId xmlns:a16="http://schemas.microsoft.com/office/drawing/2014/main" id="{FA1B08A2-1AF2-4F4B-9EC9-DBE02D02EA63}"/>
              </a:ext>
            </a:extLst>
          </p:cNvPr>
          <p:cNvSpPr txBox="1"/>
          <p:nvPr/>
        </p:nvSpPr>
        <p:spPr>
          <a:xfrm>
            <a:off x="122259" y="948611"/>
            <a:ext cx="2691554" cy="646331"/>
          </a:xfrm>
          <a:prstGeom prst="rect">
            <a:avLst/>
          </a:prstGeom>
          <a:noFill/>
        </p:spPr>
        <p:txBody>
          <a:bodyPr wrap="square">
            <a:spAutoFit/>
          </a:bodyPr>
          <a:lstStyle/>
          <a:p>
            <a:r>
              <a:rPr lang="en-US" sz="1800" b="1" i="1" u="sng" dirty="0">
                <a:latin typeface="Garamond" panose="02020404030301010803" pitchFamily="18" charset="0"/>
              </a:rPr>
              <a:t>Data Property Attributes</a:t>
            </a:r>
          </a:p>
          <a:p>
            <a:endParaRPr lang="en-US" sz="1800" b="1" i="1" u="sng" dirty="0">
              <a:latin typeface="Garamond" panose="02020404030301010803" pitchFamily="18" charset="0"/>
            </a:endParaRPr>
          </a:p>
        </p:txBody>
      </p:sp>
      <p:sp>
        <p:nvSpPr>
          <p:cNvPr id="15" name="TextBox 14">
            <a:extLst>
              <a:ext uri="{FF2B5EF4-FFF2-40B4-BE49-F238E27FC236}">
                <a16:creationId xmlns:a16="http://schemas.microsoft.com/office/drawing/2014/main" id="{9443835B-CAFA-450D-98D8-D732828DC86E}"/>
              </a:ext>
            </a:extLst>
          </p:cNvPr>
          <p:cNvSpPr txBox="1"/>
          <p:nvPr/>
        </p:nvSpPr>
        <p:spPr>
          <a:xfrm>
            <a:off x="208721" y="1371168"/>
            <a:ext cx="6907696" cy="1477328"/>
          </a:xfrm>
          <a:prstGeom prst="rect">
            <a:avLst/>
          </a:prstGeom>
          <a:noFill/>
        </p:spPr>
        <p:txBody>
          <a:bodyPr wrap="square">
            <a:spAutoFit/>
          </a:bodyPr>
          <a:lstStyle/>
          <a:p>
            <a:r>
              <a:rPr lang="en-US" sz="1800" dirty="0">
                <a:latin typeface="Garamond" panose="02020404030301010803" pitchFamily="18" charset="0"/>
              </a:rPr>
              <a:t>As we knew, data properties possess two additional attributes, </a:t>
            </a:r>
            <a:r>
              <a:rPr lang="en-US" sz="1800" b="1" i="1" dirty="0">
                <a:latin typeface="Garamond" panose="02020404030301010803" pitchFamily="18" charset="0"/>
              </a:rPr>
              <a:t>Value</a:t>
            </a:r>
            <a:r>
              <a:rPr lang="en-US" sz="1800" dirty="0">
                <a:latin typeface="Garamond" panose="02020404030301010803" pitchFamily="18" charset="0"/>
              </a:rPr>
              <a:t> </a:t>
            </a:r>
            <a:r>
              <a:rPr lang="en-US" sz="1800" b="0" i="0" u="none" strike="noStrike" baseline="0" dirty="0">
                <a:latin typeface="Garamond" panose="02020404030301010803" pitchFamily="18" charset="0"/>
              </a:rPr>
              <a:t>which holds the property value.</a:t>
            </a:r>
            <a:endParaRPr lang="en-US" sz="1800" dirty="0">
              <a:latin typeface="Garamond" panose="02020404030301010803" pitchFamily="18" charset="0"/>
            </a:endParaRPr>
          </a:p>
          <a:p>
            <a:r>
              <a:rPr lang="en-US" sz="1800" dirty="0">
                <a:latin typeface="Garamond" panose="02020404030301010803" pitchFamily="18" charset="0"/>
              </a:rPr>
              <a:t>And </a:t>
            </a:r>
            <a:r>
              <a:rPr lang="en-US" sz="1800" b="1" i="1" dirty="0">
                <a:latin typeface="Garamond" panose="02020404030301010803" pitchFamily="18" charset="0"/>
              </a:rPr>
              <a:t>Writable</a:t>
            </a:r>
            <a:r>
              <a:rPr lang="en-US" sz="1800" dirty="0">
                <a:latin typeface="Garamond" panose="02020404030301010803" pitchFamily="18" charset="0"/>
              </a:rPr>
              <a:t> which is a Boolean value indicating whether the property can be written to.</a:t>
            </a:r>
          </a:p>
          <a:p>
            <a:endParaRPr lang="en-US" sz="1800" dirty="0">
              <a:latin typeface="Garamond" panose="02020404030301010803" pitchFamily="18" charset="0"/>
            </a:endParaRPr>
          </a:p>
        </p:txBody>
      </p:sp>
      <p:pic>
        <p:nvPicPr>
          <p:cNvPr id="5" name="Picture 4">
            <a:extLst>
              <a:ext uri="{FF2B5EF4-FFF2-40B4-BE49-F238E27FC236}">
                <a16:creationId xmlns:a16="http://schemas.microsoft.com/office/drawing/2014/main" id="{2C7A9026-444A-4330-A590-C5A74DF1591A}"/>
              </a:ext>
            </a:extLst>
          </p:cNvPr>
          <p:cNvPicPr>
            <a:picLocks noChangeAspect="1"/>
          </p:cNvPicPr>
          <p:nvPr/>
        </p:nvPicPr>
        <p:blipFill>
          <a:blip r:embed="rId3"/>
          <a:stretch>
            <a:fillRect/>
          </a:stretch>
        </p:blipFill>
        <p:spPr>
          <a:xfrm>
            <a:off x="149175" y="2774558"/>
            <a:ext cx="4895850" cy="1905000"/>
          </a:xfrm>
          <a:prstGeom prst="rect">
            <a:avLst/>
          </a:prstGeom>
        </p:spPr>
      </p:pic>
      <p:sp>
        <p:nvSpPr>
          <p:cNvPr id="17" name="TextBox 16">
            <a:extLst>
              <a:ext uri="{FF2B5EF4-FFF2-40B4-BE49-F238E27FC236}">
                <a16:creationId xmlns:a16="http://schemas.microsoft.com/office/drawing/2014/main" id="{6F2BA83A-B22F-4CEE-9632-6231ACAFA2DD}"/>
              </a:ext>
            </a:extLst>
          </p:cNvPr>
          <p:cNvSpPr txBox="1"/>
          <p:nvPr/>
        </p:nvSpPr>
        <p:spPr>
          <a:xfrm>
            <a:off x="5313913" y="3444354"/>
            <a:ext cx="3438939" cy="923330"/>
          </a:xfrm>
          <a:prstGeom prst="rect">
            <a:avLst/>
          </a:prstGeom>
          <a:noFill/>
        </p:spPr>
        <p:txBody>
          <a:bodyPr wrap="square">
            <a:spAutoFit/>
          </a:bodyPr>
          <a:lstStyle/>
          <a:p>
            <a:r>
              <a:rPr lang="en-US" sz="1800" dirty="0">
                <a:latin typeface="Garamond" panose="02020404030301010803" pitchFamily="18" charset="0"/>
              </a:rPr>
              <a:t>keep in mind that only the attributes you specify will</a:t>
            </a:r>
          </a:p>
          <a:p>
            <a:r>
              <a:rPr lang="en-US" sz="1800" dirty="0">
                <a:latin typeface="Garamond" panose="02020404030301010803" pitchFamily="18" charset="0"/>
              </a:rPr>
              <a:t>change.</a:t>
            </a:r>
          </a:p>
        </p:txBody>
      </p:sp>
    </p:spTree>
    <p:extLst>
      <p:ext uri="{BB962C8B-B14F-4D97-AF65-F5344CB8AC3E}">
        <p14:creationId xmlns:p14="http://schemas.microsoft.com/office/powerpoint/2010/main" val="2002861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7100" y="0"/>
            <a:ext cx="3949799"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Property Attributes</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10069501-10B6-4024-ACE2-9DB72FE88125}"/>
              </a:ext>
            </a:extLst>
          </p:cNvPr>
          <p:cNvSpPr txBox="1"/>
          <p:nvPr/>
        </p:nvSpPr>
        <p:spPr>
          <a:xfrm>
            <a:off x="152074" y="1001836"/>
            <a:ext cx="3048326" cy="369332"/>
          </a:xfrm>
          <a:prstGeom prst="rect">
            <a:avLst/>
          </a:prstGeom>
          <a:noFill/>
        </p:spPr>
        <p:txBody>
          <a:bodyPr wrap="square">
            <a:spAutoFit/>
          </a:bodyPr>
          <a:lstStyle/>
          <a:p>
            <a:r>
              <a:rPr lang="en-US" sz="1800" b="1" i="1" u="sng" dirty="0">
                <a:latin typeface="Garamond" panose="02020404030301010803" pitchFamily="18" charset="0"/>
              </a:rPr>
              <a:t>Accessor Property Attributes</a:t>
            </a:r>
          </a:p>
        </p:txBody>
      </p:sp>
      <p:sp>
        <p:nvSpPr>
          <p:cNvPr id="7" name="TextBox 6">
            <a:extLst>
              <a:ext uri="{FF2B5EF4-FFF2-40B4-BE49-F238E27FC236}">
                <a16:creationId xmlns:a16="http://schemas.microsoft.com/office/drawing/2014/main" id="{230044C2-2FEE-4306-914E-5E27A263D9AD}"/>
              </a:ext>
            </a:extLst>
          </p:cNvPr>
          <p:cNvSpPr txBox="1"/>
          <p:nvPr/>
        </p:nvSpPr>
        <p:spPr>
          <a:xfrm>
            <a:off x="311099" y="1371168"/>
            <a:ext cx="7620327" cy="369332"/>
          </a:xfrm>
          <a:prstGeom prst="rect">
            <a:avLst/>
          </a:prstGeom>
          <a:noFill/>
        </p:spPr>
        <p:txBody>
          <a:bodyPr wrap="square">
            <a:spAutoFit/>
          </a:bodyPr>
          <a:lstStyle/>
          <a:p>
            <a:r>
              <a:rPr lang="en-US" sz="1800" dirty="0">
                <a:latin typeface="Garamond" panose="02020404030301010803" pitchFamily="18" charset="0"/>
              </a:rPr>
              <a:t>Accessor properties also have two additional attributes They have </a:t>
            </a:r>
            <a:r>
              <a:rPr lang="en-US" sz="1800" b="1" i="1" dirty="0">
                <a:latin typeface="Garamond" panose="02020404030301010803" pitchFamily="18" charset="0"/>
              </a:rPr>
              <a:t>set</a:t>
            </a:r>
            <a:r>
              <a:rPr lang="en-US" sz="1800" dirty="0">
                <a:latin typeface="Garamond" panose="02020404030301010803" pitchFamily="18" charset="0"/>
              </a:rPr>
              <a:t> and </a:t>
            </a:r>
            <a:r>
              <a:rPr lang="en-US" sz="1800" b="1" i="1" dirty="0">
                <a:latin typeface="Garamond" panose="02020404030301010803" pitchFamily="18" charset="0"/>
              </a:rPr>
              <a:t>get</a:t>
            </a:r>
            <a:r>
              <a:rPr lang="en-US" sz="1800" dirty="0">
                <a:latin typeface="Garamond" panose="02020404030301010803" pitchFamily="18" charset="0"/>
              </a:rPr>
              <a:t>.</a:t>
            </a:r>
          </a:p>
        </p:txBody>
      </p:sp>
      <p:pic>
        <p:nvPicPr>
          <p:cNvPr id="8" name="Picture 7">
            <a:extLst>
              <a:ext uri="{FF2B5EF4-FFF2-40B4-BE49-F238E27FC236}">
                <a16:creationId xmlns:a16="http://schemas.microsoft.com/office/drawing/2014/main" id="{D283AAA9-306E-43D0-AB4B-B3B06B8523B4}"/>
              </a:ext>
            </a:extLst>
          </p:cNvPr>
          <p:cNvPicPr>
            <a:picLocks noChangeAspect="1"/>
          </p:cNvPicPr>
          <p:nvPr/>
        </p:nvPicPr>
        <p:blipFill>
          <a:blip r:embed="rId3"/>
          <a:stretch>
            <a:fillRect/>
          </a:stretch>
        </p:blipFill>
        <p:spPr>
          <a:xfrm>
            <a:off x="3882259" y="1997706"/>
            <a:ext cx="4895850" cy="2933700"/>
          </a:xfrm>
          <a:prstGeom prst="rect">
            <a:avLst/>
          </a:prstGeom>
        </p:spPr>
      </p:pic>
      <p:pic>
        <p:nvPicPr>
          <p:cNvPr id="11" name="Picture 10">
            <a:extLst>
              <a:ext uri="{FF2B5EF4-FFF2-40B4-BE49-F238E27FC236}">
                <a16:creationId xmlns:a16="http://schemas.microsoft.com/office/drawing/2014/main" id="{1384D1E3-B0D8-4B4B-AE17-86DE0005F353}"/>
              </a:ext>
            </a:extLst>
          </p:cNvPr>
          <p:cNvPicPr>
            <a:picLocks noChangeAspect="1"/>
          </p:cNvPicPr>
          <p:nvPr/>
        </p:nvPicPr>
        <p:blipFill rotWithShape="1">
          <a:blip r:embed="rId4"/>
          <a:srcRect l="339" r="54632"/>
          <a:stretch/>
        </p:blipFill>
        <p:spPr>
          <a:xfrm>
            <a:off x="152074" y="1997706"/>
            <a:ext cx="2140595" cy="2247900"/>
          </a:xfrm>
          <a:prstGeom prst="rect">
            <a:avLst/>
          </a:prstGeom>
        </p:spPr>
      </p:pic>
      <p:sp>
        <p:nvSpPr>
          <p:cNvPr id="9" name="TextBox 8">
            <a:extLst>
              <a:ext uri="{FF2B5EF4-FFF2-40B4-BE49-F238E27FC236}">
                <a16:creationId xmlns:a16="http://schemas.microsoft.com/office/drawing/2014/main" id="{93442ED8-F6E3-41F5-AC15-1C7A02A89282}"/>
              </a:ext>
            </a:extLst>
          </p:cNvPr>
          <p:cNvSpPr txBox="1"/>
          <p:nvPr/>
        </p:nvSpPr>
        <p:spPr>
          <a:xfrm>
            <a:off x="2292669" y="2659991"/>
            <a:ext cx="1643227" cy="923330"/>
          </a:xfrm>
          <a:prstGeom prst="rect">
            <a:avLst/>
          </a:prstGeom>
          <a:noFill/>
        </p:spPr>
        <p:txBody>
          <a:bodyPr wrap="square" rtlCol="0">
            <a:spAutoFit/>
          </a:bodyPr>
          <a:lstStyle/>
          <a:p>
            <a:r>
              <a:rPr lang="en-US" sz="1800" dirty="0">
                <a:latin typeface="Garamond" panose="02020404030301010803" pitchFamily="18" charset="0"/>
              </a:rPr>
              <a:t>Also we can do the same as following </a:t>
            </a:r>
            <a:r>
              <a:rPr lang="en-US" sz="1800" dirty="0">
                <a:latin typeface="Garamond" panose="02020404030301010803" pitchFamily="18" charset="0"/>
                <a:sym typeface="Wingdings" panose="05000000000000000000" pitchFamily="2" charset="2"/>
              </a:rPr>
              <a:t></a:t>
            </a:r>
            <a:endParaRPr lang="en-US" sz="1800" dirty="0">
              <a:latin typeface="Garamond" panose="02020404030301010803" pitchFamily="18" charset="0"/>
            </a:endParaRPr>
          </a:p>
        </p:txBody>
      </p:sp>
    </p:spTree>
    <p:extLst>
      <p:ext uri="{BB962C8B-B14F-4D97-AF65-F5344CB8AC3E}">
        <p14:creationId xmlns:p14="http://schemas.microsoft.com/office/powerpoint/2010/main" val="13303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3" name="Title 2">
            <a:extLst>
              <a:ext uri="{FF2B5EF4-FFF2-40B4-BE49-F238E27FC236}">
                <a16:creationId xmlns:a16="http://schemas.microsoft.com/office/drawing/2014/main" id="{5F296F23-B977-4C14-98FE-5BDE89E243E2}"/>
              </a:ext>
            </a:extLst>
          </p:cNvPr>
          <p:cNvSpPr>
            <a:spLocks noGrp="1"/>
          </p:cNvSpPr>
          <p:nvPr>
            <p:ph type="title"/>
          </p:nvPr>
        </p:nvSpPr>
        <p:spPr>
          <a:xfrm>
            <a:off x="2227521" y="1590183"/>
            <a:ext cx="4688958" cy="1963133"/>
          </a:xfrm>
        </p:spPr>
        <p:txBody>
          <a:bodyPr>
            <a:normAutofit/>
          </a:bodyPr>
          <a:lstStyle/>
          <a:p>
            <a:pPr algn="ctr"/>
            <a:r>
              <a:rPr lang="en-US" sz="4000" dirty="0">
                <a:latin typeface="Adobe Devanagari" panose="02040503050201020203" pitchFamily="18" charset="0"/>
                <a:cs typeface="Adobe Devanagari" panose="02040503050201020203" pitchFamily="18" charset="0"/>
              </a:rPr>
              <a:t>Chapter 3</a:t>
            </a:r>
            <a:br>
              <a:rPr lang="en-US" sz="3600" dirty="0">
                <a:latin typeface="Adobe Devanagari" panose="02040503050201020203" pitchFamily="18" charset="0"/>
                <a:cs typeface="Adobe Devanagari" panose="02040503050201020203" pitchFamily="18" charset="0"/>
              </a:rPr>
            </a:br>
            <a:r>
              <a:rPr lang="en-US" sz="3600" b="1" i="0" u="none" strike="noStrike" baseline="0" dirty="0">
                <a:latin typeface="Adobe Devanagari" panose="02040503050201020203" pitchFamily="18" charset="0"/>
                <a:cs typeface="Adobe Devanagari" panose="02040503050201020203" pitchFamily="18" charset="0"/>
              </a:rPr>
              <a:t>Understanding Objects</a:t>
            </a:r>
            <a:br>
              <a:rPr lang="en-US" dirty="0">
                <a:latin typeface="Adobe Devanagari" panose="02040503050201020203" pitchFamily="18" charset="0"/>
                <a:cs typeface="Adobe Devanagari" panose="02040503050201020203" pitchFamily="18" charset="0"/>
              </a:rPr>
            </a:br>
            <a:endParaRPr lang="en-US"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3648282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7100" y="0"/>
            <a:ext cx="3949799"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Property Attributes</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TextBox 6">
            <a:extLst>
              <a:ext uri="{FF2B5EF4-FFF2-40B4-BE49-F238E27FC236}">
                <a16:creationId xmlns:a16="http://schemas.microsoft.com/office/drawing/2014/main" id="{6C4A2770-F06F-4C60-A8B9-F09BC31DD20C}"/>
              </a:ext>
            </a:extLst>
          </p:cNvPr>
          <p:cNvSpPr txBox="1"/>
          <p:nvPr/>
        </p:nvSpPr>
        <p:spPr>
          <a:xfrm>
            <a:off x="159026" y="1087111"/>
            <a:ext cx="4572000" cy="369332"/>
          </a:xfrm>
          <a:prstGeom prst="rect">
            <a:avLst/>
          </a:prstGeom>
          <a:noFill/>
        </p:spPr>
        <p:txBody>
          <a:bodyPr wrap="square">
            <a:spAutoFit/>
          </a:bodyPr>
          <a:lstStyle/>
          <a:p>
            <a:r>
              <a:rPr lang="en-US" sz="1800" b="1" i="1" u="sng" dirty="0">
                <a:latin typeface="Garamond" panose="02020404030301010803" pitchFamily="18" charset="0"/>
              </a:rPr>
              <a:t>Defining Multiple Properties</a:t>
            </a:r>
          </a:p>
        </p:txBody>
      </p:sp>
      <p:sp>
        <p:nvSpPr>
          <p:cNvPr id="8" name="TextBox 7">
            <a:extLst>
              <a:ext uri="{FF2B5EF4-FFF2-40B4-BE49-F238E27FC236}">
                <a16:creationId xmlns:a16="http://schemas.microsoft.com/office/drawing/2014/main" id="{2D870D67-0429-4090-9EA5-8C76D3D7D077}"/>
              </a:ext>
            </a:extLst>
          </p:cNvPr>
          <p:cNvSpPr txBox="1"/>
          <p:nvPr/>
        </p:nvSpPr>
        <p:spPr>
          <a:xfrm>
            <a:off x="187799" y="1456443"/>
            <a:ext cx="4920913" cy="2031325"/>
          </a:xfrm>
          <a:prstGeom prst="rect">
            <a:avLst/>
          </a:prstGeom>
          <a:noFill/>
        </p:spPr>
        <p:txBody>
          <a:bodyPr wrap="square">
            <a:spAutoFit/>
          </a:bodyPr>
          <a:lstStyle/>
          <a:p>
            <a:r>
              <a:rPr lang="en-US" sz="1800" dirty="0">
                <a:latin typeface="Garamond" panose="02020404030301010803" pitchFamily="18" charset="0"/>
              </a:rPr>
              <a:t>We can also define multiple properties on an object simultaneously if you use</a:t>
            </a:r>
            <a:r>
              <a:rPr lang="en-US" sz="1800" b="1" i="1" dirty="0">
                <a:latin typeface="Garamond" panose="02020404030301010803" pitchFamily="18" charset="0"/>
              </a:rPr>
              <a:t> Object.defineProperty(). </a:t>
            </a:r>
          </a:p>
          <a:p>
            <a:endParaRPr lang="en-US" sz="1800" dirty="0">
              <a:latin typeface="Garamond" panose="02020404030301010803" pitchFamily="18" charset="0"/>
            </a:endParaRPr>
          </a:p>
          <a:p>
            <a:r>
              <a:rPr lang="en-US" sz="1800" dirty="0">
                <a:latin typeface="Garamond" panose="02020404030301010803" pitchFamily="18" charset="0"/>
              </a:rPr>
              <a:t>This method accepts two arguments: the object to work on and an object containing</a:t>
            </a:r>
          </a:p>
          <a:p>
            <a:r>
              <a:rPr lang="en-US" sz="1800" dirty="0">
                <a:latin typeface="Garamond" panose="02020404030301010803" pitchFamily="18" charset="0"/>
              </a:rPr>
              <a:t>all of the property information.</a:t>
            </a:r>
          </a:p>
          <a:p>
            <a:endParaRPr lang="en-US" sz="1800" dirty="0">
              <a:latin typeface="Garamond" panose="02020404030301010803" pitchFamily="18" charset="0"/>
            </a:endParaRPr>
          </a:p>
        </p:txBody>
      </p:sp>
      <p:pic>
        <p:nvPicPr>
          <p:cNvPr id="5" name="Picture 4">
            <a:extLst>
              <a:ext uri="{FF2B5EF4-FFF2-40B4-BE49-F238E27FC236}">
                <a16:creationId xmlns:a16="http://schemas.microsoft.com/office/drawing/2014/main" id="{D5840EFE-6BC3-4A66-A965-F227CB029FD4}"/>
              </a:ext>
            </a:extLst>
          </p:cNvPr>
          <p:cNvPicPr>
            <a:picLocks noChangeAspect="1"/>
          </p:cNvPicPr>
          <p:nvPr/>
        </p:nvPicPr>
        <p:blipFill>
          <a:blip r:embed="rId3"/>
          <a:stretch>
            <a:fillRect/>
          </a:stretch>
        </p:blipFill>
        <p:spPr>
          <a:xfrm>
            <a:off x="5009322" y="758139"/>
            <a:ext cx="3756991" cy="4248204"/>
          </a:xfrm>
          <a:prstGeom prst="rect">
            <a:avLst/>
          </a:prstGeom>
        </p:spPr>
      </p:pic>
    </p:spTree>
    <p:extLst>
      <p:ext uri="{BB962C8B-B14F-4D97-AF65-F5344CB8AC3E}">
        <p14:creationId xmlns:p14="http://schemas.microsoft.com/office/powerpoint/2010/main" val="3319051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7100" y="0"/>
            <a:ext cx="3949799"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Property Attributes</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TextBox 12">
            <a:extLst>
              <a:ext uri="{FF2B5EF4-FFF2-40B4-BE49-F238E27FC236}">
                <a16:creationId xmlns:a16="http://schemas.microsoft.com/office/drawing/2014/main" id="{8F368435-E5DB-49FD-AE4F-FBC8FEDA2FE2}"/>
              </a:ext>
            </a:extLst>
          </p:cNvPr>
          <p:cNvSpPr txBox="1"/>
          <p:nvPr/>
        </p:nvSpPr>
        <p:spPr>
          <a:xfrm>
            <a:off x="218661" y="902445"/>
            <a:ext cx="3419061" cy="369332"/>
          </a:xfrm>
          <a:prstGeom prst="rect">
            <a:avLst/>
          </a:prstGeom>
          <a:noFill/>
        </p:spPr>
        <p:txBody>
          <a:bodyPr wrap="square">
            <a:spAutoFit/>
          </a:bodyPr>
          <a:lstStyle/>
          <a:p>
            <a:r>
              <a:rPr lang="en-US" sz="1800" b="1" i="1" u="sng" dirty="0">
                <a:latin typeface="Garamond" panose="02020404030301010803" pitchFamily="18" charset="0"/>
              </a:rPr>
              <a:t>Retrieving Property Attributes</a:t>
            </a:r>
          </a:p>
        </p:txBody>
      </p:sp>
      <p:sp>
        <p:nvSpPr>
          <p:cNvPr id="9" name="TextBox 8">
            <a:extLst>
              <a:ext uri="{FF2B5EF4-FFF2-40B4-BE49-F238E27FC236}">
                <a16:creationId xmlns:a16="http://schemas.microsoft.com/office/drawing/2014/main" id="{F0680C5C-AB44-4726-A9FC-D94CB06B7194}"/>
              </a:ext>
            </a:extLst>
          </p:cNvPr>
          <p:cNvSpPr txBox="1"/>
          <p:nvPr/>
        </p:nvSpPr>
        <p:spPr>
          <a:xfrm>
            <a:off x="238539" y="1271777"/>
            <a:ext cx="6818243" cy="1477328"/>
          </a:xfrm>
          <a:prstGeom prst="rect">
            <a:avLst/>
          </a:prstGeom>
          <a:noFill/>
        </p:spPr>
        <p:txBody>
          <a:bodyPr wrap="square">
            <a:spAutoFit/>
          </a:bodyPr>
          <a:lstStyle/>
          <a:p>
            <a:r>
              <a:rPr lang="en-US" sz="1800" dirty="0">
                <a:latin typeface="Garamond" panose="02020404030301010803" pitchFamily="18" charset="0"/>
              </a:rPr>
              <a:t>If you need to fetch property attributes, you can do so in JavaScript by using </a:t>
            </a:r>
            <a:r>
              <a:rPr lang="en-US" sz="1800" b="1" i="1" dirty="0" err="1">
                <a:latin typeface="Garamond" panose="02020404030301010803" pitchFamily="18" charset="0"/>
              </a:rPr>
              <a:t>Object.getOwnPropertyDescriptor</a:t>
            </a:r>
            <a:r>
              <a:rPr lang="en-US" sz="1800" b="1" i="1" dirty="0">
                <a:latin typeface="Garamond" panose="02020404030301010803" pitchFamily="18" charset="0"/>
              </a:rPr>
              <a:t>(), </a:t>
            </a:r>
            <a:r>
              <a:rPr lang="en-US" sz="1800" dirty="0">
                <a:latin typeface="Garamond" panose="02020404030301010803" pitchFamily="18" charset="0"/>
              </a:rPr>
              <a:t>this method works only on own properties and returns an object describing the configuration of a specific property on a given object and accepts two arguments: the object to work on and the property name to retrieve.</a:t>
            </a:r>
          </a:p>
        </p:txBody>
      </p:sp>
      <p:pic>
        <p:nvPicPr>
          <p:cNvPr id="4" name="Picture 3">
            <a:extLst>
              <a:ext uri="{FF2B5EF4-FFF2-40B4-BE49-F238E27FC236}">
                <a16:creationId xmlns:a16="http://schemas.microsoft.com/office/drawing/2014/main" id="{08712AE6-15A1-459E-A877-E212377216C4}"/>
              </a:ext>
            </a:extLst>
          </p:cNvPr>
          <p:cNvPicPr>
            <a:picLocks noChangeAspect="1"/>
          </p:cNvPicPr>
          <p:nvPr/>
        </p:nvPicPr>
        <p:blipFill>
          <a:blip r:embed="rId3"/>
          <a:stretch>
            <a:fillRect/>
          </a:stretch>
        </p:blipFill>
        <p:spPr>
          <a:xfrm>
            <a:off x="1184206" y="3067050"/>
            <a:ext cx="6238875" cy="2076450"/>
          </a:xfrm>
          <a:prstGeom prst="rect">
            <a:avLst/>
          </a:prstGeom>
        </p:spPr>
      </p:pic>
    </p:spTree>
    <p:extLst>
      <p:ext uri="{BB962C8B-B14F-4D97-AF65-F5344CB8AC3E}">
        <p14:creationId xmlns:p14="http://schemas.microsoft.com/office/powerpoint/2010/main" val="3664438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1487393" y="0"/>
            <a:ext cx="6169213"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Preventing Object Modification</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FC17C23E-11EE-485A-9AB4-993ACECA8B8E}"/>
              </a:ext>
            </a:extLst>
          </p:cNvPr>
          <p:cNvSpPr txBox="1"/>
          <p:nvPr/>
        </p:nvSpPr>
        <p:spPr>
          <a:xfrm>
            <a:off x="238541" y="1152940"/>
            <a:ext cx="8130207" cy="2585323"/>
          </a:xfrm>
          <a:prstGeom prst="rect">
            <a:avLst/>
          </a:prstGeom>
          <a:noFill/>
        </p:spPr>
        <p:txBody>
          <a:bodyPr wrap="square" rtlCol="0">
            <a:spAutoFit/>
          </a:bodyPr>
          <a:lstStyle/>
          <a:p>
            <a:r>
              <a:rPr lang="en-US" sz="1800" dirty="0">
                <a:latin typeface="Garamond" panose="02020404030301010803" pitchFamily="18" charset="0"/>
              </a:rPr>
              <a:t>ECMAScript 5 introduce several methods to prevent modification of object which lock down object to ensure that no one, accidentally or otherwise, change functionality of Object.</a:t>
            </a:r>
          </a:p>
          <a:p>
            <a:endParaRPr lang="en-US" sz="1800" dirty="0">
              <a:latin typeface="Garamond" panose="02020404030301010803" pitchFamily="18" charset="0"/>
            </a:endParaRPr>
          </a:p>
          <a:p>
            <a:r>
              <a:rPr lang="en-US" sz="1800" dirty="0">
                <a:latin typeface="Garamond" panose="02020404030301010803" pitchFamily="18" charset="0"/>
              </a:rPr>
              <a:t>All objects you create are extensible by default, meaning new properties can be added to</a:t>
            </a:r>
          </a:p>
          <a:p>
            <a:r>
              <a:rPr lang="en-US" sz="1800" dirty="0">
                <a:latin typeface="Garamond" panose="02020404030301010803" pitchFamily="18" charset="0"/>
              </a:rPr>
              <a:t>the object at any time. By setting </a:t>
            </a:r>
            <a:r>
              <a:rPr lang="en-US" sz="1800" b="1" i="1" dirty="0">
                <a:latin typeface="Garamond" panose="02020404030301010803" pitchFamily="18" charset="0"/>
              </a:rPr>
              <a:t>Extensible</a:t>
            </a:r>
            <a:r>
              <a:rPr lang="en-US" sz="1800" dirty="0">
                <a:latin typeface="Garamond" panose="02020404030301010803" pitchFamily="18" charset="0"/>
              </a:rPr>
              <a:t> to </a:t>
            </a:r>
            <a:r>
              <a:rPr lang="en-US" sz="1800" b="1" i="1" dirty="0">
                <a:latin typeface="Garamond" panose="02020404030301010803" pitchFamily="18" charset="0"/>
              </a:rPr>
              <a:t>false</a:t>
            </a:r>
            <a:r>
              <a:rPr lang="en-US" sz="1800" dirty="0">
                <a:latin typeface="Garamond" panose="02020404030301010803" pitchFamily="18" charset="0"/>
              </a:rPr>
              <a:t>, you can prevent new properties from being added to an object. There are three different ways to accomplish this.</a:t>
            </a:r>
          </a:p>
          <a:p>
            <a:endParaRPr lang="en-US" sz="1800" dirty="0">
              <a:latin typeface="Garamond" panose="02020404030301010803" pitchFamily="18" charset="0"/>
            </a:endParaRPr>
          </a:p>
          <a:p>
            <a:r>
              <a:rPr lang="en-US" sz="1800" dirty="0">
                <a:latin typeface="Garamond" panose="02020404030301010803" pitchFamily="18" charset="0"/>
              </a:rPr>
              <a:t>There are three levels of preventing modification:</a:t>
            </a:r>
          </a:p>
        </p:txBody>
      </p:sp>
    </p:spTree>
    <p:extLst>
      <p:ext uri="{BB962C8B-B14F-4D97-AF65-F5344CB8AC3E}">
        <p14:creationId xmlns:p14="http://schemas.microsoft.com/office/powerpoint/2010/main" val="3969491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1487393" y="0"/>
            <a:ext cx="6169213"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Preventing Object Modification</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FC17C23E-11EE-485A-9AB4-993ACECA8B8E}"/>
              </a:ext>
            </a:extLst>
          </p:cNvPr>
          <p:cNvSpPr txBox="1"/>
          <p:nvPr/>
        </p:nvSpPr>
        <p:spPr>
          <a:xfrm>
            <a:off x="129207" y="1371168"/>
            <a:ext cx="9134063" cy="1200329"/>
          </a:xfrm>
          <a:prstGeom prst="rect">
            <a:avLst/>
          </a:prstGeom>
          <a:noFill/>
        </p:spPr>
        <p:txBody>
          <a:bodyPr wrap="square" rtlCol="0">
            <a:spAutoFit/>
          </a:bodyPr>
          <a:lstStyle/>
          <a:p>
            <a:r>
              <a:rPr lang="en-US" sz="1800" dirty="0">
                <a:latin typeface="Garamond" panose="02020404030301010803" pitchFamily="18" charset="0"/>
              </a:rPr>
              <a:t>With </a:t>
            </a:r>
            <a:r>
              <a:rPr lang="en-US" sz="1800" b="1" i="1" dirty="0" err="1">
                <a:latin typeface="Garamond" panose="02020404030301010803" pitchFamily="18" charset="0"/>
              </a:rPr>
              <a:t>Object.preventExtensions</a:t>
            </a:r>
            <a:r>
              <a:rPr lang="en-US" sz="1800" b="1" i="1" dirty="0">
                <a:latin typeface="Garamond" panose="02020404030301010803" pitchFamily="18" charset="0"/>
              </a:rPr>
              <a:t>() </a:t>
            </a:r>
            <a:r>
              <a:rPr lang="en-US" sz="1800" dirty="0">
                <a:latin typeface="Garamond" panose="02020404030301010803" pitchFamily="18" charset="0"/>
              </a:rPr>
              <a:t>we prevents new properties from ever being added to an object.</a:t>
            </a:r>
          </a:p>
          <a:p>
            <a:r>
              <a:rPr lang="en-US" sz="1800" dirty="0">
                <a:latin typeface="Garamond" panose="02020404030301010803" pitchFamily="18" charset="0"/>
              </a:rPr>
              <a:t>This method accepts a single argument, which is the object you want to make nonextensible. </a:t>
            </a:r>
          </a:p>
          <a:p>
            <a:r>
              <a:rPr lang="en-US" sz="1800" dirty="0">
                <a:latin typeface="Garamond" panose="02020404030301010803" pitchFamily="18" charset="0"/>
              </a:rPr>
              <a:t>Note that once you use this method on an object, you’ll never be able to add any new properties to it again. </a:t>
            </a:r>
          </a:p>
        </p:txBody>
      </p:sp>
      <p:sp>
        <p:nvSpPr>
          <p:cNvPr id="5" name="TextBox 4">
            <a:extLst>
              <a:ext uri="{FF2B5EF4-FFF2-40B4-BE49-F238E27FC236}">
                <a16:creationId xmlns:a16="http://schemas.microsoft.com/office/drawing/2014/main" id="{B7875A6D-6AAC-464B-A8EF-0C524F95F511}"/>
              </a:ext>
            </a:extLst>
          </p:cNvPr>
          <p:cNvSpPr txBox="1"/>
          <p:nvPr/>
        </p:nvSpPr>
        <p:spPr>
          <a:xfrm>
            <a:off x="0" y="899434"/>
            <a:ext cx="2555394" cy="369332"/>
          </a:xfrm>
          <a:prstGeom prst="rect">
            <a:avLst/>
          </a:prstGeom>
          <a:noFill/>
        </p:spPr>
        <p:txBody>
          <a:bodyPr wrap="square">
            <a:spAutoFit/>
          </a:bodyPr>
          <a:lstStyle/>
          <a:p>
            <a:r>
              <a:rPr lang="en-US" sz="1800" b="1" i="1" u="sng" dirty="0">
                <a:latin typeface="Garamond" panose="02020404030301010803" pitchFamily="18" charset="0"/>
              </a:rPr>
              <a:t>Preventing Extensions</a:t>
            </a:r>
          </a:p>
        </p:txBody>
      </p:sp>
      <p:pic>
        <p:nvPicPr>
          <p:cNvPr id="4" name="Picture 3">
            <a:extLst>
              <a:ext uri="{FF2B5EF4-FFF2-40B4-BE49-F238E27FC236}">
                <a16:creationId xmlns:a16="http://schemas.microsoft.com/office/drawing/2014/main" id="{73438588-3C60-4AE2-A6A5-53602C486E59}"/>
              </a:ext>
            </a:extLst>
          </p:cNvPr>
          <p:cNvPicPr>
            <a:picLocks noChangeAspect="1"/>
          </p:cNvPicPr>
          <p:nvPr/>
        </p:nvPicPr>
        <p:blipFill>
          <a:blip r:embed="rId3"/>
          <a:stretch>
            <a:fillRect/>
          </a:stretch>
        </p:blipFill>
        <p:spPr>
          <a:xfrm>
            <a:off x="369198" y="2651263"/>
            <a:ext cx="6238875" cy="2419350"/>
          </a:xfrm>
          <a:prstGeom prst="rect">
            <a:avLst/>
          </a:prstGeom>
        </p:spPr>
      </p:pic>
      <p:sp>
        <p:nvSpPr>
          <p:cNvPr id="8" name="TextBox 7">
            <a:extLst>
              <a:ext uri="{FF2B5EF4-FFF2-40B4-BE49-F238E27FC236}">
                <a16:creationId xmlns:a16="http://schemas.microsoft.com/office/drawing/2014/main" id="{4A167D93-6201-4388-8DAE-1B87CA1090DD}"/>
              </a:ext>
            </a:extLst>
          </p:cNvPr>
          <p:cNvSpPr txBox="1"/>
          <p:nvPr/>
        </p:nvSpPr>
        <p:spPr>
          <a:xfrm>
            <a:off x="6608073" y="3109507"/>
            <a:ext cx="2334246" cy="1200329"/>
          </a:xfrm>
          <a:prstGeom prst="rect">
            <a:avLst/>
          </a:prstGeom>
          <a:noFill/>
        </p:spPr>
        <p:txBody>
          <a:bodyPr wrap="square" rtlCol="0">
            <a:spAutoFit/>
          </a:bodyPr>
          <a:lstStyle/>
          <a:p>
            <a:r>
              <a:rPr lang="en-US" sz="1800" dirty="0">
                <a:latin typeface="Garamond" panose="02020404030301010803" pitchFamily="18" charset="0"/>
              </a:rPr>
              <a:t>This piece of code checks after and before making the object extensible</a:t>
            </a:r>
          </a:p>
        </p:txBody>
      </p:sp>
    </p:spTree>
    <p:extLst>
      <p:ext uri="{BB962C8B-B14F-4D97-AF65-F5344CB8AC3E}">
        <p14:creationId xmlns:p14="http://schemas.microsoft.com/office/powerpoint/2010/main" val="811797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1487393" y="0"/>
            <a:ext cx="6169213"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Preventing Object Modification</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FC17C23E-11EE-485A-9AB4-993ACECA8B8E}"/>
              </a:ext>
            </a:extLst>
          </p:cNvPr>
          <p:cNvSpPr txBox="1"/>
          <p:nvPr/>
        </p:nvSpPr>
        <p:spPr>
          <a:xfrm>
            <a:off x="218368" y="1268766"/>
            <a:ext cx="4353630" cy="1477328"/>
          </a:xfrm>
          <a:prstGeom prst="rect">
            <a:avLst/>
          </a:prstGeom>
          <a:noFill/>
        </p:spPr>
        <p:txBody>
          <a:bodyPr wrap="square" rtlCol="0">
            <a:spAutoFit/>
          </a:bodyPr>
          <a:lstStyle/>
          <a:p>
            <a:r>
              <a:rPr lang="en-US" sz="1800" dirty="0">
                <a:latin typeface="Garamond" panose="02020404030301010803" pitchFamily="18" charset="0"/>
              </a:rPr>
              <a:t>The </a:t>
            </a:r>
            <a:r>
              <a:rPr lang="en-US" sz="1800" b="1" i="1" dirty="0" err="1">
                <a:latin typeface="Garamond" panose="02020404030301010803" pitchFamily="18" charset="0"/>
              </a:rPr>
              <a:t>Object.seal</a:t>
            </a:r>
            <a:r>
              <a:rPr lang="en-US" sz="1800" b="1" i="1" dirty="0">
                <a:latin typeface="Garamond" panose="02020404030301010803" pitchFamily="18" charset="0"/>
              </a:rPr>
              <a:t>() </a:t>
            </a:r>
            <a:r>
              <a:rPr lang="en-US" sz="1800" dirty="0">
                <a:latin typeface="Garamond" panose="02020404030301010803" pitchFamily="18" charset="0"/>
              </a:rPr>
              <a:t>method seals an object, preventing new properties from being added to it and marking all existing properties as non-configurable. Values of present properties can still be changed as long as they are writable.</a:t>
            </a:r>
          </a:p>
        </p:txBody>
      </p:sp>
      <p:sp>
        <p:nvSpPr>
          <p:cNvPr id="5" name="TextBox 4">
            <a:extLst>
              <a:ext uri="{FF2B5EF4-FFF2-40B4-BE49-F238E27FC236}">
                <a16:creationId xmlns:a16="http://schemas.microsoft.com/office/drawing/2014/main" id="{19C970A4-FA00-4431-AAAA-C2483EA46435}"/>
              </a:ext>
            </a:extLst>
          </p:cNvPr>
          <p:cNvSpPr txBox="1"/>
          <p:nvPr/>
        </p:nvSpPr>
        <p:spPr>
          <a:xfrm>
            <a:off x="0" y="899434"/>
            <a:ext cx="2555394" cy="369332"/>
          </a:xfrm>
          <a:prstGeom prst="rect">
            <a:avLst/>
          </a:prstGeom>
          <a:noFill/>
        </p:spPr>
        <p:txBody>
          <a:bodyPr wrap="square">
            <a:spAutoFit/>
          </a:bodyPr>
          <a:lstStyle/>
          <a:p>
            <a:r>
              <a:rPr lang="en-US" sz="1800" b="1" i="1" u="sng" dirty="0">
                <a:latin typeface="Garamond" panose="02020404030301010803" pitchFamily="18" charset="0"/>
              </a:rPr>
              <a:t>Sealing Objects</a:t>
            </a:r>
          </a:p>
        </p:txBody>
      </p:sp>
      <p:pic>
        <p:nvPicPr>
          <p:cNvPr id="8" name="Picture 7">
            <a:extLst>
              <a:ext uri="{FF2B5EF4-FFF2-40B4-BE49-F238E27FC236}">
                <a16:creationId xmlns:a16="http://schemas.microsoft.com/office/drawing/2014/main" id="{6E557457-9322-43D2-959C-2C3F92703090}"/>
              </a:ext>
            </a:extLst>
          </p:cNvPr>
          <p:cNvPicPr>
            <a:picLocks noChangeAspect="1"/>
          </p:cNvPicPr>
          <p:nvPr/>
        </p:nvPicPr>
        <p:blipFill>
          <a:blip r:embed="rId3"/>
          <a:stretch>
            <a:fillRect/>
          </a:stretch>
        </p:blipFill>
        <p:spPr>
          <a:xfrm>
            <a:off x="4571998" y="1084100"/>
            <a:ext cx="4181475" cy="3790950"/>
          </a:xfrm>
          <a:prstGeom prst="rect">
            <a:avLst/>
          </a:prstGeom>
        </p:spPr>
      </p:pic>
    </p:spTree>
    <p:extLst>
      <p:ext uri="{BB962C8B-B14F-4D97-AF65-F5344CB8AC3E}">
        <p14:creationId xmlns:p14="http://schemas.microsoft.com/office/powerpoint/2010/main" val="1186653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1487393" y="0"/>
            <a:ext cx="6169213"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Preventing Object Modification</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FC17C23E-11EE-485A-9AB4-993ACECA8B8E}"/>
              </a:ext>
            </a:extLst>
          </p:cNvPr>
          <p:cNvSpPr txBox="1"/>
          <p:nvPr/>
        </p:nvSpPr>
        <p:spPr>
          <a:xfrm>
            <a:off x="129209" y="1410061"/>
            <a:ext cx="8239539" cy="1477328"/>
          </a:xfrm>
          <a:prstGeom prst="rect">
            <a:avLst/>
          </a:prstGeom>
          <a:noFill/>
        </p:spPr>
        <p:txBody>
          <a:bodyPr wrap="square" rtlCol="0">
            <a:spAutoFit/>
          </a:bodyPr>
          <a:lstStyle/>
          <a:p>
            <a:r>
              <a:rPr lang="en-US" sz="1800" dirty="0">
                <a:latin typeface="Garamond" panose="02020404030301010803" pitchFamily="18" charset="0"/>
              </a:rPr>
              <a:t>The </a:t>
            </a:r>
            <a:r>
              <a:rPr lang="en-US" sz="1800" b="1" i="1" dirty="0" err="1">
                <a:latin typeface="Garamond" panose="02020404030301010803" pitchFamily="18" charset="0"/>
              </a:rPr>
              <a:t>Object.freeze</a:t>
            </a:r>
            <a:r>
              <a:rPr lang="en-US" sz="1800" b="1" i="1" dirty="0">
                <a:latin typeface="Garamond" panose="02020404030301010803" pitchFamily="18" charset="0"/>
              </a:rPr>
              <a:t>() </a:t>
            </a:r>
            <a:r>
              <a:rPr lang="en-US" sz="1800" dirty="0">
                <a:latin typeface="Garamond" panose="02020404030301010803" pitchFamily="18" charset="0"/>
              </a:rPr>
              <a:t>method freezes an object. A frozen object can no longer be changed; freezing an object prevents new properties from being added to it, existing properties from being removed, prevents changing the enumerability, configurability, or writability of existing properties, and prevents the values of existing properties from being changed. In addition, freezing an object also prevents its prototype from being changed.</a:t>
            </a:r>
          </a:p>
        </p:txBody>
      </p:sp>
      <p:sp>
        <p:nvSpPr>
          <p:cNvPr id="5" name="TextBox 4">
            <a:extLst>
              <a:ext uri="{FF2B5EF4-FFF2-40B4-BE49-F238E27FC236}">
                <a16:creationId xmlns:a16="http://schemas.microsoft.com/office/drawing/2014/main" id="{D147036C-1885-4286-A3EB-C55322EA4DD5}"/>
              </a:ext>
            </a:extLst>
          </p:cNvPr>
          <p:cNvSpPr txBox="1"/>
          <p:nvPr/>
        </p:nvSpPr>
        <p:spPr>
          <a:xfrm>
            <a:off x="0" y="899434"/>
            <a:ext cx="1948070" cy="369332"/>
          </a:xfrm>
          <a:prstGeom prst="rect">
            <a:avLst/>
          </a:prstGeom>
          <a:noFill/>
        </p:spPr>
        <p:txBody>
          <a:bodyPr wrap="square">
            <a:spAutoFit/>
          </a:bodyPr>
          <a:lstStyle/>
          <a:p>
            <a:r>
              <a:rPr lang="en-US" sz="1800" b="1" i="1" u="sng" dirty="0">
                <a:latin typeface="Garamond" panose="02020404030301010803" pitchFamily="18" charset="0"/>
              </a:rPr>
              <a:t>Freezing Objects</a:t>
            </a:r>
          </a:p>
        </p:txBody>
      </p:sp>
    </p:spTree>
    <p:extLst>
      <p:ext uri="{BB962C8B-B14F-4D97-AF65-F5344CB8AC3E}">
        <p14:creationId xmlns:p14="http://schemas.microsoft.com/office/powerpoint/2010/main" val="82588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1487393" y="0"/>
            <a:ext cx="6169213"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1" u="none" strike="noStrike" baseline="0" dirty="0">
                <a:latin typeface="Lora" panose="020B0604020202020204" charset="0"/>
              </a:rPr>
              <a:t>Preventing Object Modification</a:t>
            </a:r>
            <a:endParaRPr lang="en-US" sz="3200" i="1" dirty="0">
              <a:latin typeface="Lora" panose="020B0604020202020204" charset="0"/>
            </a:endParaRPr>
          </a:p>
          <a:p>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813813" y="613029"/>
            <a:ext cx="3516371"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FE9DDCED-2C57-4689-AB13-1DE604981160}"/>
              </a:ext>
            </a:extLst>
          </p:cNvPr>
          <p:cNvPicPr>
            <a:picLocks noChangeAspect="1"/>
          </p:cNvPicPr>
          <p:nvPr/>
        </p:nvPicPr>
        <p:blipFill>
          <a:blip r:embed="rId3"/>
          <a:stretch>
            <a:fillRect/>
          </a:stretch>
        </p:blipFill>
        <p:spPr>
          <a:xfrm>
            <a:off x="3066014" y="758139"/>
            <a:ext cx="5476875" cy="4293923"/>
          </a:xfrm>
          <a:prstGeom prst="rect">
            <a:avLst/>
          </a:prstGeom>
        </p:spPr>
      </p:pic>
      <p:sp>
        <p:nvSpPr>
          <p:cNvPr id="7" name="TextBox 6">
            <a:extLst>
              <a:ext uri="{FF2B5EF4-FFF2-40B4-BE49-F238E27FC236}">
                <a16:creationId xmlns:a16="http://schemas.microsoft.com/office/drawing/2014/main" id="{4CDC1695-C105-49C1-9657-53F99037E0CE}"/>
              </a:ext>
            </a:extLst>
          </p:cNvPr>
          <p:cNvSpPr txBox="1"/>
          <p:nvPr/>
        </p:nvSpPr>
        <p:spPr>
          <a:xfrm>
            <a:off x="299667" y="1572158"/>
            <a:ext cx="2514146" cy="1477328"/>
          </a:xfrm>
          <a:prstGeom prst="rect">
            <a:avLst/>
          </a:prstGeom>
          <a:noFill/>
        </p:spPr>
        <p:txBody>
          <a:bodyPr wrap="square">
            <a:spAutoFit/>
          </a:bodyPr>
          <a:lstStyle/>
          <a:p>
            <a:r>
              <a:rPr lang="en-US" sz="1800" dirty="0">
                <a:latin typeface="Garamond" panose="02020404030301010803" pitchFamily="18" charset="0"/>
              </a:rPr>
              <a:t>You can freeze an object by using </a:t>
            </a:r>
            <a:r>
              <a:rPr lang="en-US" sz="1800" b="1" i="1" dirty="0" err="1">
                <a:latin typeface="Garamond" panose="02020404030301010803" pitchFamily="18" charset="0"/>
              </a:rPr>
              <a:t>Object.freeze</a:t>
            </a:r>
            <a:r>
              <a:rPr lang="en-US" sz="1800" b="1" i="1" dirty="0">
                <a:latin typeface="Garamond" panose="02020404030301010803" pitchFamily="18" charset="0"/>
              </a:rPr>
              <a:t>() </a:t>
            </a:r>
            <a:r>
              <a:rPr lang="en-US" sz="1800" dirty="0">
                <a:latin typeface="Garamond" panose="02020404030301010803" pitchFamily="18" charset="0"/>
              </a:rPr>
              <a:t>and determine if an object is frozen by using </a:t>
            </a:r>
            <a:r>
              <a:rPr lang="en-US" sz="1800" b="1" i="1" dirty="0" err="1">
                <a:latin typeface="Garamond" panose="02020404030301010803" pitchFamily="18" charset="0"/>
              </a:rPr>
              <a:t>Object.isFrozen</a:t>
            </a:r>
            <a:r>
              <a:rPr lang="en-US" sz="1800" b="1" i="1" dirty="0">
                <a:latin typeface="Garamond" panose="02020404030301010803" pitchFamily="18" charset="0"/>
              </a:rPr>
              <a:t>().</a:t>
            </a:r>
          </a:p>
        </p:txBody>
      </p:sp>
    </p:spTree>
    <p:extLst>
      <p:ext uri="{BB962C8B-B14F-4D97-AF65-F5344CB8AC3E}">
        <p14:creationId xmlns:p14="http://schemas.microsoft.com/office/powerpoint/2010/main" val="2128544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6"/>
          <p:cNvSpPr txBox="1">
            <a:spLocks noGrp="1"/>
          </p:cNvSpPr>
          <p:nvPr>
            <p:ph type="title"/>
          </p:nvPr>
        </p:nvSpPr>
        <p:spPr>
          <a:xfrm>
            <a:off x="563316" y="250852"/>
            <a:ext cx="2825927" cy="116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Alternative resources</a:t>
            </a:r>
            <a:endParaRPr dirty="0"/>
          </a:p>
        </p:txBody>
      </p:sp>
      <p:sp>
        <p:nvSpPr>
          <p:cNvPr id="493" name="Google Shape;493;p46"/>
          <p:cNvSpPr txBox="1">
            <a:spLocks noGrp="1"/>
          </p:cNvSpPr>
          <p:nvPr>
            <p:ph type="subTitle" idx="1"/>
          </p:nvPr>
        </p:nvSpPr>
        <p:spPr>
          <a:xfrm>
            <a:off x="1351722" y="1413952"/>
            <a:ext cx="7066722" cy="1887296"/>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US" sz="1800" dirty="0">
                <a:uFill>
                  <a:noFill/>
                </a:uFill>
                <a:latin typeface="Garamond" panose="02020404030301010803" pitchFamily="18" charset="0"/>
              </a:rPr>
              <a:t>The-principles-of-object-oriented-JavaScript (by: </a:t>
            </a:r>
            <a:r>
              <a:rPr lang="pt-BR" sz="1800" dirty="0">
                <a:uFill>
                  <a:noFill/>
                </a:uFill>
                <a:latin typeface="Garamond" panose="02020404030301010803" pitchFamily="18" charset="0"/>
              </a:rPr>
              <a:t>Nicholasc. Zakas</a:t>
            </a:r>
            <a:r>
              <a:rPr lang="en-US" sz="1800" dirty="0">
                <a:uFill>
                  <a:noFill/>
                </a:uFill>
                <a:latin typeface="Garamond" panose="02020404030301010803" pitchFamily="18" charset="0"/>
              </a:rPr>
              <a:t>)</a:t>
            </a:r>
          </a:p>
          <a:p>
            <a:pPr marL="457200" lvl="0" indent="-330200" algn="l" rtl="0">
              <a:spcBef>
                <a:spcPts val="0"/>
              </a:spcBef>
              <a:spcAft>
                <a:spcPts val="0"/>
              </a:spcAft>
              <a:buSzPts val="1600"/>
              <a:buChar char="●"/>
            </a:pPr>
            <a:r>
              <a:rPr lang="en-US" sz="1800" dirty="0">
                <a:uFill>
                  <a:noFill/>
                </a:uFill>
                <a:latin typeface="Garamond" panose="02020404030301010803" pitchFamily="18" charset="0"/>
                <a:hlinkClick r:id="rId3"/>
              </a:rPr>
              <a:t>https://developer.mozilla.org</a:t>
            </a:r>
            <a:r>
              <a:rPr lang="en-US" sz="1800" dirty="0">
                <a:uFill>
                  <a:noFill/>
                </a:uFill>
                <a:latin typeface="Garamond" panose="02020404030301010803" pitchFamily="18" charset="0"/>
              </a:rPr>
              <a:t> (MDN Web Docs)</a:t>
            </a:r>
          </a:p>
          <a:p>
            <a:pPr marL="457200" lvl="0" indent="-330200" algn="l" rtl="0">
              <a:spcBef>
                <a:spcPts val="0"/>
              </a:spcBef>
              <a:spcAft>
                <a:spcPts val="0"/>
              </a:spcAft>
              <a:buSzPts val="1600"/>
              <a:buChar char="●"/>
            </a:pPr>
            <a:r>
              <a:rPr lang="en-US" sz="1800" dirty="0">
                <a:uFill>
                  <a:noFill/>
                </a:uFill>
                <a:latin typeface="Garamond" panose="02020404030301010803" pitchFamily="18" charset="0"/>
                <a:hlinkClick r:id="rId4"/>
              </a:rPr>
              <a:t>https://www.w3schools.com</a:t>
            </a:r>
            <a:endParaRPr lang="en-US" sz="1800" dirty="0">
              <a:uFill>
                <a:noFill/>
              </a:uFill>
              <a:latin typeface="Garamond" panose="02020404030301010803" pitchFamily="18" charset="0"/>
            </a:endParaRPr>
          </a:p>
          <a:p>
            <a:pPr marL="457200" lvl="0" indent="-330200" algn="l" rtl="0">
              <a:spcBef>
                <a:spcPts val="0"/>
              </a:spcBef>
              <a:spcAft>
                <a:spcPts val="0"/>
              </a:spcAft>
              <a:buSzPts val="1600"/>
              <a:buChar char="●"/>
            </a:pPr>
            <a:r>
              <a:rPr lang="en-US" sz="1800">
                <a:uFill>
                  <a:noFill/>
                </a:uFill>
                <a:latin typeface="Garamond" panose="02020404030301010803" pitchFamily="18" charset="0"/>
              </a:rPr>
              <a:t>https://www.tutorialsteacher.com</a:t>
            </a:r>
            <a:endParaRPr lang="en-US" sz="1800" dirty="0">
              <a:uFill>
                <a:noFill/>
              </a:uFill>
              <a:latin typeface="Garamond" panose="02020404030301010803" pitchFamily="18" charset="0"/>
            </a:endParaRPr>
          </a:p>
          <a:p>
            <a:pPr marL="457200" lvl="0" indent="-330200" algn="l" rtl="0">
              <a:spcBef>
                <a:spcPts val="0"/>
              </a:spcBef>
              <a:spcAft>
                <a:spcPts val="0"/>
              </a:spcAft>
              <a:buSzPts val="1600"/>
              <a:buChar char="●"/>
            </a:pPr>
            <a:endParaRPr sz="1800" dirty="0">
              <a:latin typeface="Garamond" panose="02020404030301010803"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7"/>
          <p:cNvSpPr txBox="1">
            <a:spLocks noGrp="1"/>
          </p:cNvSpPr>
          <p:nvPr>
            <p:ph type="subTitle" idx="1"/>
          </p:nvPr>
        </p:nvSpPr>
        <p:spPr>
          <a:xfrm>
            <a:off x="2008475" y="1546194"/>
            <a:ext cx="5127000" cy="1428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 “If you want something you have never had, you must be willing to do something you have never done.”</a:t>
            </a:r>
          </a:p>
        </p:txBody>
      </p:sp>
      <p:sp>
        <p:nvSpPr>
          <p:cNvPr id="156" name="Google Shape;156;p27"/>
          <p:cNvSpPr txBox="1">
            <a:spLocks noGrp="1"/>
          </p:cNvSpPr>
          <p:nvPr>
            <p:ph type="title"/>
          </p:nvPr>
        </p:nvSpPr>
        <p:spPr>
          <a:xfrm>
            <a:off x="3081875" y="3101082"/>
            <a:ext cx="4053600" cy="478200"/>
          </a:xfrm>
          <a:prstGeom prst="rect">
            <a:avLst/>
          </a:prstGeom>
        </p:spPr>
        <p:txBody>
          <a:bodyPr spcFirstLastPara="1" wrap="square" lIns="91425" tIns="91425" rIns="91425" bIns="118850" anchor="ctr" anchorCtr="0">
            <a:normAutofit fontScale="90000"/>
          </a:bodyPr>
          <a:lstStyle/>
          <a:p>
            <a:pPr marL="0" lvl="0" indent="0" algn="r" rtl="0">
              <a:spcBef>
                <a:spcPts val="0"/>
              </a:spcBef>
              <a:spcAft>
                <a:spcPts val="0"/>
              </a:spcAft>
              <a:buNone/>
            </a:pPr>
            <a:r>
              <a:rPr lang="en" dirty="0"/>
              <a:t>—Thomas Jefferson</a:t>
            </a:r>
            <a:endParaRPr dirty="0"/>
          </a:p>
        </p:txBody>
      </p:sp>
      <p:sp>
        <p:nvSpPr>
          <p:cNvPr id="2" name="TextBox 1">
            <a:extLst>
              <a:ext uri="{FF2B5EF4-FFF2-40B4-BE49-F238E27FC236}">
                <a16:creationId xmlns:a16="http://schemas.microsoft.com/office/drawing/2014/main" id="{0AE17E7D-3ACE-4574-B6FB-C6DADE644289}"/>
              </a:ext>
            </a:extLst>
          </p:cNvPr>
          <p:cNvSpPr txBox="1"/>
          <p:nvPr/>
        </p:nvSpPr>
        <p:spPr>
          <a:xfrm>
            <a:off x="1050653" y="397565"/>
            <a:ext cx="1018227" cy="461665"/>
          </a:xfrm>
          <a:prstGeom prst="rect">
            <a:avLst/>
          </a:prstGeom>
          <a:noFill/>
        </p:spPr>
        <p:txBody>
          <a:bodyPr wrap="none" rtlCol="0">
            <a:spAutoFit/>
          </a:bodyPr>
          <a:lstStyle/>
          <a:p>
            <a:r>
              <a:rPr lang="en-US" sz="2400" i="0" dirty="0">
                <a:solidFill>
                  <a:schemeClr val="tx1"/>
                </a:solidFill>
                <a:effectLst/>
                <a:latin typeface="Adobe Devanagari" panose="02040503050201020203" pitchFamily="18" charset="0"/>
                <a:cs typeface="Adobe Devanagari" panose="02040503050201020203" pitchFamily="18" charset="0"/>
              </a:rPr>
              <a:t>Quotes</a:t>
            </a:r>
            <a:endParaRPr lang="en-US" sz="2400" dirty="0">
              <a:solidFill>
                <a:schemeClr val="tx1"/>
              </a:solidFill>
              <a:latin typeface="Adobe Devanagari" panose="02040503050201020203" pitchFamily="18" charset="0"/>
              <a:cs typeface="Adobe Devanagari" panose="02040503050201020203"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4" name="Google Shape;224;p31"/>
          <p:cNvPicPr preferRelativeResize="0"/>
          <p:nvPr/>
        </p:nvPicPr>
        <p:blipFill rotWithShape="1">
          <a:blip r:embed="rId3">
            <a:alphaModFix/>
          </a:blip>
          <a:srcRect l="35892" r="50364"/>
          <a:stretch/>
        </p:blipFill>
        <p:spPr>
          <a:xfrm>
            <a:off x="2929697" y="0"/>
            <a:ext cx="936199" cy="5143500"/>
          </a:xfrm>
          <a:prstGeom prst="rect">
            <a:avLst/>
          </a:prstGeom>
          <a:noFill/>
          <a:ln>
            <a:noFill/>
          </a:ln>
        </p:spPr>
      </p:pic>
      <p:sp>
        <p:nvSpPr>
          <p:cNvPr id="225" name="Google Shape;225;p31"/>
          <p:cNvSpPr txBox="1">
            <a:spLocks noGrp="1"/>
          </p:cNvSpPr>
          <p:nvPr>
            <p:ph type="title"/>
          </p:nvPr>
        </p:nvSpPr>
        <p:spPr>
          <a:xfrm>
            <a:off x="4277648" y="1104389"/>
            <a:ext cx="4321009" cy="2145705"/>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US" sz="4400" dirty="0"/>
              <a:t>To meet again in chapter 4</a:t>
            </a:r>
            <a:endParaRPr sz="4400" dirty="0"/>
          </a:p>
        </p:txBody>
      </p:sp>
      <p:pic>
        <p:nvPicPr>
          <p:cNvPr id="226" name="Google Shape;226;p31"/>
          <p:cNvPicPr preferRelativeResize="0"/>
          <p:nvPr/>
        </p:nvPicPr>
        <p:blipFill rotWithShape="1">
          <a:blip r:embed="rId3">
            <a:alphaModFix/>
          </a:blip>
          <a:srcRect l="38909" r="47347"/>
          <a:stretch/>
        </p:blipFill>
        <p:spPr>
          <a:xfrm>
            <a:off x="3074022" y="0"/>
            <a:ext cx="936199" cy="5143500"/>
          </a:xfrm>
          <a:prstGeom prst="rect">
            <a:avLst/>
          </a:prstGeom>
          <a:noFill/>
          <a:ln>
            <a:noFill/>
          </a:ln>
        </p:spPr>
      </p:pic>
      <p:pic>
        <p:nvPicPr>
          <p:cNvPr id="227" name="Google Shape;227;p31"/>
          <p:cNvPicPr preferRelativeResize="0"/>
          <p:nvPr/>
        </p:nvPicPr>
        <p:blipFill rotWithShape="1">
          <a:blip r:embed="rId4">
            <a:alphaModFix/>
          </a:blip>
          <a:srcRect l="19048"/>
          <a:stretch/>
        </p:blipFill>
        <p:spPr>
          <a:xfrm flipH="1">
            <a:off x="2143398" y="0"/>
            <a:ext cx="21342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5"/>
          <p:cNvPicPr preferRelativeResize="0"/>
          <p:nvPr/>
        </p:nvPicPr>
        <p:blipFill rotWithShape="1">
          <a:blip r:embed="rId3">
            <a:alphaModFix/>
          </a:blip>
          <a:srcRect l="20090" r="69332"/>
          <a:stretch/>
        </p:blipFill>
        <p:spPr>
          <a:xfrm>
            <a:off x="1701118" y="0"/>
            <a:ext cx="896775" cy="5143500"/>
          </a:xfrm>
          <a:prstGeom prst="rect">
            <a:avLst/>
          </a:prstGeom>
          <a:noFill/>
          <a:ln>
            <a:noFill/>
          </a:ln>
        </p:spPr>
      </p:pic>
      <p:pic>
        <p:nvPicPr>
          <p:cNvPr id="125" name="Google Shape;125;p25"/>
          <p:cNvPicPr preferRelativeResize="0"/>
          <p:nvPr/>
        </p:nvPicPr>
        <p:blipFill>
          <a:blip r:embed="rId4">
            <a:alphaModFix/>
          </a:blip>
          <a:stretch>
            <a:fillRect/>
          </a:stretch>
        </p:blipFill>
        <p:spPr>
          <a:xfrm>
            <a:off x="719515" y="0"/>
            <a:ext cx="2636520" cy="5143500"/>
          </a:xfrm>
          <a:prstGeom prst="rect">
            <a:avLst/>
          </a:prstGeom>
          <a:noFill/>
          <a:ln>
            <a:noFill/>
          </a:ln>
        </p:spPr>
      </p:pic>
      <p:sp>
        <p:nvSpPr>
          <p:cNvPr id="126" name="Google Shape;126;p25"/>
          <p:cNvSpPr txBox="1">
            <a:spLocks noGrp="1"/>
          </p:cNvSpPr>
          <p:nvPr>
            <p:ph type="title"/>
          </p:nvPr>
        </p:nvSpPr>
        <p:spPr>
          <a:xfrm>
            <a:off x="3697570" y="122604"/>
            <a:ext cx="646200" cy="78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01</a:t>
            </a:r>
            <a:endParaRPr/>
          </a:p>
        </p:txBody>
      </p:sp>
      <p:sp>
        <p:nvSpPr>
          <p:cNvPr id="127" name="Google Shape;127;p25"/>
          <p:cNvSpPr txBox="1">
            <a:spLocks noGrp="1"/>
          </p:cNvSpPr>
          <p:nvPr>
            <p:ph type="subTitle" idx="6"/>
          </p:nvPr>
        </p:nvSpPr>
        <p:spPr>
          <a:xfrm>
            <a:off x="2634661" y="1973044"/>
            <a:ext cx="2772017"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1" u="none" strike="noStrike" baseline="0" dirty="0">
                <a:latin typeface="Lora" panose="020B0604020202020204" charset="0"/>
              </a:rPr>
              <a:t>Detecting Properties</a:t>
            </a:r>
            <a:endParaRPr i="1" dirty="0">
              <a:latin typeface="Lora" panose="020B0604020202020204" charset="0"/>
            </a:endParaRPr>
          </a:p>
        </p:txBody>
      </p:sp>
      <p:sp>
        <p:nvSpPr>
          <p:cNvPr id="129" name="Google Shape;129;p25"/>
          <p:cNvSpPr txBox="1">
            <a:spLocks noGrp="1"/>
          </p:cNvSpPr>
          <p:nvPr>
            <p:ph type="subTitle" idx="1"/>
          </p:nvPr>
        </p:nvSpPr>
        <p:spPr>
          <a:xfrm>
            <a:off x="2816019" y="804399"/>
            <a:ext cx="24093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t>Introduction </a:t>
            </a:r>
            <a:endParaRPr i="1" dirty="0"/>
          </a:p>
        </p:txBody>
      </p:sp>
      <p:sp>
        <p:nvSpPr>
          <p:cNvPr id="131" name="Google Shape;131;p25"/>
          <p:cNvSpPr txBox="1">
            <a:spLocks noGrp="1"/>
          </p:cNvSpPr>
          <p:nvPr>
            <p:ph type="title" idx="4"/>
          </p:nvPr>
        </p:nvSpPr>
        <p:spPr>
          <a:xfrm>
            <a:off x="6896727" y="122604"/>
            <a:ext cx="646200" cy="78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02</a:t>
            </a:r>
            <a:endParaRPr/>
          </a:p>
        </p:txBody>
      </p:sp>
      <p:sp>
        <p:nvSpPr>
          <p:cNvPr id="132" name="Google Shape;132;p25"/>
          <p:cNvSpPr txBox="1">
            <a:spLocks noGrp="1"/>
          </p:cNvSpPr>
          <p:nvPr>
            <p:ph type="title" idx="15"/>
          </p:nvPr>
        </p:nvSpPr>
        <p:spPr>
          <a:xfrm>
            <a:off x="-108393" y="122604"/>
            <a:ext cx="2152039" cy="1070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600" b="0" i="0" dirty="0">
                <a:solidFill>
                  <a:srgbClr val="000000"/>
                </a:solidFill>
                <a:effectLst/>
                <a:latin typeface="Lora" panose="020B0604020202020204" charset="0"/>
              </a:rPr>
              <a:t>topics</a:t>
            </a:r>
            <a:r>
              <a:rPr lang="en-US" sz="4800" b="0" i="0" dirty="0">
                <a:solidFill>
                  <a:srgbClr val="000000"/>
                </a:solidFill>
                <a:effectLst/>
                <a:latin typeface="Roboto" panose="02000000000000000000" pitchFamily="2" charset="0"/>
              </a:rPr>
              <a:t> </a:t>
            </a:r>
            <a:endParaRPr sz="4800" b="1" dirty="0"/>
          </a:p>
        </p:txBody>
      </p:sp>
      <p:sp>
        <p:nvSpPr>
          <p:cNvPr id="133" name="Google Shape;133;p25"/>
          <p:cNvSpPr txBox="1">
            <a:spLocks noGrp="1"/>
          </p:cNvSpPr>
          <p:nvPr>
            <p:ph type="subTitle" idx="3"/>
          </p:nvPr>
        </p:nvSpPr>
        <p:spPr>
          <a:xfrm>
            <a:off x="6015185" y="809794"/>
            <a:ext cx="24093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1" u="none" strike="noStrike" baseline="0" dirty="0">
                <a:latin typeface="Lora" panose="020B0604020202020204" charset="0"/>
              </a:rPr>
              <a:t>Defining Properties</a:t>
            </a:r>
            <a:endParaRPr i="1" dirty="0">
              <a:latin typeface="Lora" panose="020B0604020202020204" charset="0"/>
            </a:endParaRPr>
          </a:p>
        </p:txBody>
      </p:sp>
      <p:sp>
        <p:nvSpPr>
          <p:cNvPr id="135" name="Google Shape;135;p25"/>
          <p:cNvSpPr txBox="1">
            <a:spLocks noGrp="1"/>
          </p:cNvSpPr>
          <p:nvPr>
            <p:ph type="title" idx="7"/>
          </p:nvPr>
        </p:nvSpPr>
        <p:spPr>
          <a:xfrm>
            <a:off x="3700675" y="1326668"/>
            <a:ext cx="646200" cy="78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03</a:t>
            </a:r>
            <a:endParaRPr/>
          </a:p>
        </p:txBody>
      </p:sp>
      <p:sp>
        <p:nvSpPr>
          <p:cNvPr id="136" name="Google Shape;136;p25"/>
          <p:cNvSpPr txBox="1">
            <a:spLocks noGrp="1"/>
          </p:cNvSpPr>
          <p:nvPr>
            <p:ph type="subTitle" idx="9"/>
          </p:nvPr>
        </p:nvSpPr>
        <p:spPr>
          <a:xfrm>
            <a:off x="5922196" y="1985429"/>
            <a:ext cx="2772017" cy="6241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1" u="none" strike="noStrike" baseline="0" dirty="0">
                <a:latin typeface="Lora" panose="020B0604020202020204" charset="0"/>
              </a:rPr>
              <a:t>Removing Properties</a:t>
            </a:r>
            <a:endParaRPr i="1" dirty="0">
              <a:latin typeface="Lora" panose="020B0604020202020204" charset="0"/>
            </a:endParaRPr>
          </a:p>
        </p:txBody>
      </p:sp>
      <p:sp>
        <p:nvSpPr>
          <p:cNvPr id="137" name="Google Shape;137;p25"/>
          <p:cNvSpPr txBox="1">
            <a:spLocks noGrp="1"/>
          </p:cNvSpPr>
          <p:nvPr>
            <p:ph type="title" idx="13"/>
          </p:nvPr>
        </p:nvSpPr>
        <p:spPr>
          <a:xfrm>
            <a:off x="6899832" y="1326675"/>
            <a:ext cx="646200" cy="78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04</a:t>
            </a:r>
            <a:endParaRPr/>
          </a:p>
        </p:txBody>
      </p:sp>
      <p:sp>
        <p:nvSpPr>
          <p:cNvPr id="139" name="Google Shape;139;p25"/>
          <p:cNvSpPr/>
          <p:nvPr/>
        </p:nvSpPr>
        <p:spPr>
          <a:xfrm>
            <a:off x="3834444" y="783712"/>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5"/>
          <p:cNvSpPr/>
          <p:nvPr/>
        </p:nvSpPr>
        <p:spPr>
          <a:xfrm>
            <a:off x="7029326" y="783720"/>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p:nvPr/>
        </p:nvSpPr>
        <p:spPr>
          <a:xfrm>
            <a:off x="3837549" y="1986313"/>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5"/>
          <p:cNvSpPr/>
          <p:nvPr/>
        </p:nvSpPr>
        <p:spPr>
          <a:xfrm>
            <a:off x="7032431" y="1986321"/>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TextBox 29">
            <a:extLst>
              <a:ext uri="{FF2B5EF4-FFF2-40B4-BE49-F238E27FC236}">
                <a16:creationId xmlns:a16="http://schemas.microsoft.com/office/drawing/2014/main" id="{899BAAFD-30EC-44AE-B5CA-698DB605EAAF}"/>
              </a:ext>
            </a:extLst>
          </p:cNvPr>
          <p:cNvSpPr txBox="1"/>
          <p:nvPr/>
        </p:nvSpPr>
        <p:spPr>
          <a:xfrm>
            <a:off x="3248737" y="3215921"/>
            <a:ext cx="1770346" cy="369332"/>
          </a:xfrm>
          <a:prstGeom prst="rect">
            <a:avLst/>
          </a:prstGeom>
          <a:noFill/>
        </p:spPr>
        <p:txBody>
          <a:bodyPr wrap="square">
            <a:spAutoFit/>
          </a:bodyPr>
          <a:lstStyle/>
          <a:p>
            <a:r>
              <a:rPr lang="en-US" sz="1800" b="1" i="1" u="none" strike="noStrike" baseline="0" dirty="0">
                <a:latin typeface="Lora" panose="020B0604020202020204" charset="0"/>
              </a:rPr>
              <a:t>Enumerability </a:t>
            </a:r>
            <a:endParaRPr lang="en-US" sz="1800" i="1" dirty="0">
              <a:latin typeface="Lora" panose="020B0604020202020204" charset="0"/>
            </a:endParaRPr>
          </a:p>
        </p:txBody>
      </p:sp>
      <p:sp>
        <p:nvSpPr>
          <p:cNvPr id="32" name="TextBox 31">
            <a:extLst>
              <a:ext uri="{FF2B5EF4-FFF2-40B4-BE49-F238E27FC236}">
                <a16:creationId xmlns:a16="http://schemas.microsoft.com/office/drawing/2014/main" id="{AAD271D4-CC34-4C7A-9255-0861A794CD00}"/>
              </a:ext>
            </a:extLst>
          </p:cNvPr>
          <p:cNvSpPr txBox="1"/>
          <p:nvPr/>
        </p:nvSpPr>
        <p:spPr>
          <a:xfrm>
            <a:off x="6118852" y="3215921"/>
            <a:ext cx="2378706" cy="369332"/>
          </a:xfrm>
          <a:prstGeom prst="rect">
            <a:avLst/>
          </a:prstGeom>
          <a:noFill/>
        </p:spPr>
        <p:txBody>
          <a:bodyPr wrap="square">
            <a:spAutoFit/>
          </a:bodyPr>
          <a:lstStyle/>
          <a:p>
            <a:r>
              <a:rPr lang="en-US" sz="1800" b="1" i="1" u="none" strike="noStrike" baseline="0" dirty="0">
                <a:latin typeface="Lora" panose="020B0604020202020204" charset="0"/>
              </a:rPr>
              <a:t>Types of Properties</a:t>
            </a:r>
            <a:endParaRPr lang="en-US" sz="1800" i="1" dirty="0">
              <a:latin typeface="Lora" panose="020B0604020202020204" charset="0"/>
            </a:endParaRPr>
          </a:p>
        </p:txBody>
      </p:sp>
      <p:sp>
        <p:nvSpPr>
          <p:cNvPr id="34" name="TextBox 33">
            <a:extLst>
              <a:ext uri="{FF2B5EF4-FFF2-40B4-BE49-F238E27FC236}">
                <a16:creationId xmlns:a16="http://schemas.microsoft.com/office/drawing/2014/main" id="{BECB656C-2CDA-4C0A-896B-720E1854837A}"/>
              </a:ext>
            </a:extLst>
          </p:cNvPr>
          <p:cNvSpPr txBox="1"/>
          <p:nvPr/>
        </p:nvSpPr>
        <p:spPr>
          <a:xfrm>
            <a:off x="2770159" y="4352092"/>
            <a:ext cx="2636519" cy="369332"/>
          </a:xfrm>
          <a:prstGeom prst="rect">
            <a:avLst/>
          </a:prstGeom>
          <a:noFill/>
        </p:spPr>
        <p:txBody>
          <a:bodyPr wrap="square">
            <a:spAutoFit/>
          </a:bodyPr>
          <a:lstStyle/>
          <a:p>
            <a:r>
              <a:rPr lang="en-US" sz="1800" b="1" i="1" u="none" strike="noStrike" baseline="0" dirty="0">
                <a:latin typeface="Lora" panose="020B0604020202020204" charset="0"/>
              </a:rPr>
              <a:t>Property Attributes</a:t>
            </a:r>
            <a:endParaRPr lang="en-US" sz="1800" i="1" dirty="0">
              <a:latin typeface="Lora" panose="020B0604020202020204" charset="0"/>
            </a:endParaRPr>
          </a:p>
        </p:txBody>
      </p:sp>
      <p:sp>
        <p:nvSpPr>
          <p:cNvPr id="36" name="TextBox 35">
            <a:extLst>
              <a:ext uri="{FF2B5EF4-FFF2-40B4-BE49-F238E27FC236}">
                <a16:creationId xmlns:a16="http://schemas.microsoft.com/office/drawing/2014/main" id="{433562D3-29A5-49F2-8600-ED8395D1E3E7}"/>
              </a:ext>
            </a:extLst>
          </p:cNvPr>
          <p:cNvSpPr txBox="1"/>
          <p:nvPr/>
        </p:nvSpPr>
        <p:spPr>
          <a:xfrm>
            <a:off x="5512825" y="4382871"/>
            <a:ext cx="3631175" cy="369332"/>
          </a:xfrm>
          <a:prstGeom prst="rect">
            <a:avLst/>
          </a:prstGeom>
          <a:noFill/>
        </p:spPr>
        <p:txBody>
          <a:bodyPr wrap="square">
            <a:spAutoFit/>
          </a:bodyPr>
          <a:lstStyle/>
          <a:p>
            <a:r>
              <a:rPr lang="en-US" sz="1800" b="1" i="1" u="none" strike="noStrike" baseline="0" dirty="0">
                <a:latin typeface="Lora" panose="020B0604020202020204" charset="0"/>
              </a:rPr>
              <a:t>Preventing Object Modification</a:t>
            </a:r>
            <a:endParaRPr lang="en-US" sz="1800" i="1" dirty="0">
              <a:latin typeface="Lora" panose="020B0604020202020204" charset="0"/>
            </a:endParaRPr>
          </a:p>
        </p:txBody>
      </p:sp>
      <p:sp>
        <p:nvSpPr>
          <p:cNvPr id="22" name="Google Shape;126;p25">
            <a:extLst>
              <a:ext uri="{FF2B5EF4-FFF2-40B4-BE49-F238E27FC236}">
                <a16:creationId xmlns:a16="http://schemas.microsoft.com/office/drawing/2014/main" id="{026A1FEC-EC77-4E51-9E9E-FB089D4FFF73}"/>
              </a:ext>
            </a:extLst>
          </p:cNvPr>
          <p:cNvSpPr txBox="1">
            <a:spLocks/>
          </p:cNvSpPr>
          <p:nvPr/>
        </p:nvSpPr>
        <p:spPr>
          <a:xfrm>
            <a:off x="3697570" y="2476859"/>
            <a:ext cx="646200" cy="781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ora"/>
              <a:buNone/>
              <a:defRPr sz="2400" b="1"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 dirty="0"/>
              <a:t>05</a:t>
            </a:r>
          </a:p>
        </p:txBody>
      </p:sp>
      <p:sp>
        <p:nvSpPr>
          <p:cNvPr id="23" name="Google Shape;131;p25">
            <a:extLst>
              <a:ext uri="{FF2B5EF4-FFF2-40B4-BE49-F238E27FC236}">
                <a16:creationId xmlns:a16="http://schemas.microsoft.com/office/drawing/2014/main" id="{666560E3-8874-4C35-B438-BA2ACA2B7DDA}"/>
              </a:ext>
            </a:extLst>
          </p:cNvPr>
          <p:cNvSpPr txBox="1">
            <a:spLocks/>
          </p:cNvSpPr>
          <p:nvPr/>
        </p:nvSpPr>
        <p:spPr>
          <a:xfrm>
            <a:off x="6896727" y="2476859"/>
            <a:ext cx="646200" cy="781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ora"/>
              <a:buNone/>
              <a:defRPr sz="2400" b="1"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 dirty="0"/>
              <a:t>06</a:t>
            </a:r>
          </a:p>
        </p:txBody>
      </p:sp>
      <p:sp>
        <p:nvSpPr>
          <p:cNvPr id="24" name="Google Shape;139;p25">
            <a:extLst>
              <a:ext uri="{FF2B5EF4-FFF2-40B4-BE49-F238E27FC236}">
                <a16:creationId xmlns:a16="http://schemas.microsoft.com/office/drawing/2014/main" id="{13581472-D3AB-43E1-AEA6-FD1E85493BC5}"/>
              </a:ext>
            </a:extLst>
          </p:cNvPr>
          <p:cNvSpPr/>
          <p:nvPr/>
        </p:nvSpPr>
        <p:spPr>
          <a:xfrm>
            <a:off x="3834444" y="3137967"/>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0;p25">
            <a:extLst>
              <a:ext uri="{FF2B5EF4-FFF2-40B4-BE49-F238E27FC236}">
                <a16:creationId xmlns:a16="http://schemas.microsoft.com/office/drawing/2014/main" id="{1508353F-EE17-4825-B631-0DDBC2B21FFD}"/>
              </a:ext>
            </a:extLst>
          </p:cNvPr>
          <p:cNvSpPr/>
          <p:nvPr/>
        </p:nvSpPr>
        <p:spPr>
          <a:xfrm>
            <a:off x="7029326" y="3137975"/>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6;p25">
            <a:extLst>
              <a:ext uri="{FF2B5EF4-FFF2-40B4-BE49-F238E27FC236}">
                <a16:creationId xmlns:a16="http://schemas.microsoft.com/office/drawing/2014/main" id="{9D077E93-232A-4D6E-AFA9-99FDCDEE57B6}"/>
              </a:ext>
            </a:extLst>
          </p:cNvPr>
          <p:cNvSpPr txBox="1">
            <a:spLocks/>
          </p:cNvSpPr>
          <p:nvPr/>
        </p:nvSpPr>
        <p:spPr>
          <a:xfrm>
            <a:off x="3699931" y="3593162"/>
            <a:ext cx="646200" cy="781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ora"/>
              <a:buNone/>
              <a:defRPr sz="2400" b="1"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 dirty="0"/>
              <a:t>07</a:t>
            </a:r>
          </a:p>
        </p:txBody>
      </p:sp>
      <p:sp>
        <p:nvSpPr>
          <p:cNvPr id="27" name="Google Shape;131;p25">
            <a:extLst>
              <a:ext uri="{FF2B5EF4-FFF2-40B4-BE49-F238E27FC236}">
                <a16:creationId xmlns:a16="http://schemas.microsoft.com/office/drawing/2014/main" id="{80991187-A48D-4332-84D1-B960F03AEE3F}"/>
              </a:ext>
            </a:extLst>
          </p:cNvPr>
          <p:cNvSpPr txBox="1">
            <a:spLocks/>
          </p:cNvSpPr>
          <p:nvPr/>
        </p:nvSpPr>
        <p:spPr>
          <a:xfrm>
            <a:off x="6899088" y="3593162"/>
            <a:ext cx="646200" cy="781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ora"/>
              <a:buNone/>
              <a:defRPr sz="2400" b="1"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 dirty="0"/>
              <a:t>08</a:t>
            </a:r>
          </a:p>
        </p:txBody>
      </p:sp>
      <p:sp>
        <p:nvSpPr>
          <p:cNvPr id="28" name="Google Shape;139;p25">
            <a:extLst>
              <a:ext uri="{FF2B5EF4-FFF2-40B4-BE49-F238E27FC236}">
                <a16:creationId xmlns:a16="http://schemas.microsoft.com/office/drawing/2014/main" id="{C70C5CAA-1E5C-4E68-9A9C-04AC0E66E47A}"/>
              </a:ext>
            </a:extLst>
          </p:cNvPr>
          <p:cNvSpPr/>
          <p:nvPr/>
        </p:nvSpPr>
        <p:spPr>
          <a:xfrm>
            <a:off x="3836805" y="4254270"/>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p25">
            <a:extLst>
              <a:ext uri="{FF2B5EF4-FFF2-40B4-BE49-F238E27FC236}">
                <a16:creationId xmlns:a16="http://schemas.microsoft.com/office/drawing/2014/main" id="{45091791-CC1B-4897-A5CE-3B3BE7773A7F}"/>
              </a:ext>
            </a:extLst>
          </p:cNvPr>
          <p:cNvSpPr/>
          <p:nvPr/>
        </p:nvSpPr>
        <p:spPr>
          <a:xfrm>
            <a:off x="7031687" y="4254278"/>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0" y="-1050"/>
            <a:ext cx="2057400" cy="587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0" i="1" dirty="0">
                <a:latin typeface="Garamond" panose="02020404030301010803" pitchFamily="18" charset="0"/>
              </a:rPr>
              <a:t>Introduction</a:t>
            </a:r>
            <a:endParaRPr lang="en-US" sz="3200" b="0" i="1" dirty="0">
              <a:latin typeface="Garamond" panose="02020404030301010803" pitchFamily="18" charset="0"/>
            </a:endParaRPr>
          </a:p>
        </p:txBody>
      </p:sp>
      <p:pic>
        <p:nvPicPr>
          <p:cNvPr id="117" name="Google Shape;117;p24"/>
          <p:cNvPicPr preferRelativeResize="0"/>
          <p:nvPr/>
        </p:nvPicPr>
        <p:blipFill rotWithShape="1">
          <a:blip r:embed="rId3">
            <a:alphaModFix/>
          </a:blip>
          <a:srcRect l="79991" r="9430"/>
          <a:stretch/>
        </p:blipFill>
        <p:spPr>
          <a:xfrm>
            <a:off x="7980900" y="-525"/>
            <a:ext cx="896775" cy="5143500"/>
          </a:xfrm>
          <a:prstGeom prst="rect">
            <a:avLst/>
          </a:prstGeom>
          <a:noFill/>
          <a:ln>
            <a:noFill/>
          </a:ln>
        </p:spPr>
      </p:pic>
      <p:pic>
        <p:nvPicPr>
          <p:cNvPr id="118" name="Google Shape;118;p24"/>
          <p:cNvPicPr preferRelativeResize="0"/>
          <p:nvPr/>
        </p:nvPicPr>
        <p:blipFill rotWithShape="1">
          <a:blip r:embed="rId4">
            <a:alphaModFix/>
          </a:blip>
          <a:srcRect r="12982"/>
          <a:stretch/>
        </p:blipFill>
        <p:spPr>
          <a:xfrm>
            <a:off x="7313875" y="0"/>
            <a:ext cx="1830125" cy="5143500"/>
          </a:xfrm>
          <a:prstGeom prst="rect">
            <a:avLst/>
          </a:prstGeom>
          <a:noFill/>
          <a:ln>
            <a:noFill/>
          </a:ln>
        </p:spPr>
      </p:pic>
      <p:sp>
        <p:nvSpPr>
          <p:cNvPr id="119" name="Google Shape;119;p24"/>
          <p:cNvSpPr txBox="1">
            <a:spLocks noGrp="1"/>
          </p:cNvSpPr>
          <p:nvPr>
            <p:ph type="body" idx="1"/>
          </p:nvPr>
        </p:nvSpPr>
        <p:spPr>
          <a:xfrm>
            <a:off x="0" y="1059270"/>
            <a:ext cx="7117263" cy="2270338"/>
          </a:xfrm>
          <a:prstGeom prst="rect">
            <a:avLst/>
          </a:prstGeom>
        </p:spPr>
        <p:txBody>
          <a:bodyPr spcFirstLastPara="1" wrap="square" lIns="91425" tIns="91425" rIns="91425" bIns="91425" anchor="t" anchorCtr="0">
            <a:noAutofit/>
          </a:bodyPr>
          <a:lstStyle/>
          <a:p>
            <a:pPr marL="152400" indent="0" algn="l">
              <a:buNone/>
            </a:pPr>
            <a:r>
              <a:rPr lang="en-US" sz="1800" i="0" u="none" strike="noStrike" baseline="0" dirty="0">
                <a:latin typeface="Garamond" panose="02020404030301010803" pitchFamily="18" charset="0"/>
              </a:rPr>
              <a:t>In this article, we'll look at fundamental JavaScript object syntax, and revisit some JavaScript features that we've already seen earlier in the course, reiterating the fact that many of the features you've already dealt with are objects.</a:t>
            </a:r>
          </a:p>
          <a:p>
            <a:pPr marL="152400" indent="0" algn="l">
              <a:buNone/>
            </a:pPr>
            <a:r>
              <a:rPr lang="en-US" sz="1800" i="0" u="none" strike="noStrike" baseline="0" dirty="0">
                <a:latin typeface="Garamond" panose="02020404030301010803" pitchFamily="18" charset="0"/>
              </a:rPr>
              <a:t>An object is a collection of related data and/or functionality (which usually consists of several variables and functions — which are called properties and methods when they are inside objects.) </a:t>
            </a:r>
          </a:p>
        </p:txBody>
      </p:sp>
      <p:grpSp>
        <p:nvGrpSpPr>
          <p:cNvPr id="7" name="Google Shape;171;p28">
            <a:extLst>
              <a:ext uri="{FF2B5EF4-FFF2-40B4-BE49-F238E27FC236}">
                <a16:creationId xmlns:a16="http://schemas.microsoft.com/office/drawing/2014/main" id="{FD6A7DFD-299C-4C9E-8DEC-ACDD6265DE68}"/>
              </a:ext>
            </a:extLst>
          </p:cNvPr>
          <p:cNvGrpSpPr/>
          <p:nvPr/>
        </p:nvGrpSpPr>
        <p:grpSpPr>
          <a:xfrm>
            <a:off x="1771377" y="322656"/>
            <a:ext cx="206279" cy="215320"/>
            <a:chOff x="-42430625" y="1949750"/>
            <a:chExt cx="322950" cy="315775"/>
          </a:xfrm>
        </p:grpSpPr>
        <p:sp>
          <p:nvSpPr>
            <p:cNvPr id="8" name="Google Shape;172;p28">
              <a:extLst>
                <a:ext uri="{FF2B5EF4-FFF2-40B4-BE49-F238E27FC236}">
                  <a16:creationId xmlns:a16="http://schemas.microsoft.com/office/drawing/2014/main" id="{FF2CEFA9-BC3C-40D5-B3E4-A0515FA2FF19}"/>
                </a:ext>
              </a:extLst>
            </p:cNvPr>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p28">
              <a:extLst>
                <a:ext uri="{FF2B5EF4-FFF2-40B4-BE49-F238E27FC236}">
                  <a16:creationId xmlns:a16="http://schemas.microsoft.com/office/drawing/2014/main" id="{0163B8BB-3AC1-46E4-A45B-FA8B6EDB6C2B}"/>
                </a:ext>
              </a:extLst>
            </p:cNvPr>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4;p28">
              <a:extLst>
                <a:ext uri="{FF2B5EF4-FFF2-40B4-BE49-F238E27FC236}">
                  <a16:creationId xmlns:a16="http://schemas.microsoft.com/office/drawing/2014/main" id="{C4D6DB2C-885C-43C4-8DF9-78EFBDCBE894}"/>
                </a:ext>
              </a:extLst>
            </p:cNvPr>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p28">
              <a:extLst>
                <a:ext uri="{FF2B5EF4-FFF2-40B4-BE49-F238E27FC236}">
                  <a16:creationId xmlns:a16="http://schemas.microsoft.com/office/drawing/2014/main" id="{38C116E0-502C-43A1-BA03-14363175756D}"/>
                </a:ext>
              </a:extLst>
            </p:cNvPr>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22;p52">
            <a:extLst>
              <a:ext uri="{FF2B5EF4-FFF2-40B4-BE49-F238E27FC236}">
                <a16:creationId xmlns:a16="http://schemas.microsoft.com/office/drawing/2014/main" id="{D2D43FCB-FA4E-458F-9B45-9D1DD0BE6233}"/>
              </a:ext>
            </a:extLst>
          </p:cNvPr>
          <p:cNvGrpSpPr/>
          <p:nvPr/>
        </p:nvGrpSpPr>
        <p:grpSpPr>
          <a:xfrm>
            <a:off x="95051" y="528535"/>
            <a:ext cx="1962349" cy="109023"/>
            <a:chOff x="6336019" y="3733725"/>
            <a:chExt cx="2566206" cy="35131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3" name="Google Shape;623;p52">
              <a:extLst>
                <a:ext uri="{FF2B5EF4-FFF2-40B4-BE49-F238E27FC236}">
                  <a16:creationId xmlns:a16="http://schemas.microsoft.com/office/drawing/2014/main" id="{21690C1B-708B-4EF9-B30E-DD8CEF96318B}"/>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4;p52">
              <a:extLst>
                <a:ext uri="{FF2B5EF4-FFF2-40B4-BE49-F238E27FC236}">
                  <a16:creationId xmlns:a16="http://schemas.microsoft.com/office/drawing/2014/main" id="{FC916E4D-BC31-4B8F-B533-37C863823D2C}"/>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5;p52">
              <a:extLst>
                <a:ext uri="{FF2B5EF4-FFF2-40B4-BE49-F238E27FC236}">
                  <a16:creationId xmlns:a16="http://schemas.microsoft.com/office/drawing/2014/main" id="{BC51E676-5CE8-469B-BC9B-18D54E416868}"/>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6;p52">
              <a:extLst>
                <a:ext uri="{FF2B5EF4-FFF2-40B4-BE49-F238E27FC236}">
                  <a16:creationId xmlns:a16="http://schemas.microsoft.com/office/drawing/2014/main" id="{0BE6564B-E717-4B61-B638-DA72E0BE6696}"/>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0;p28">
            <a:extLst>
              <a:ext uri="{FF2B5EF4-FFF2-40B4-BE49-F238E27FC236}">
                <a16:creationId xmlns:a16="http://schemas.microsoft.com/office/drawing/2014/main" id="{0C154CF8-76D0-4975-AD37-6588AC154946}"/>
              </a:ext>
            </a:extLst>
          </p:cNvPr>
          <p:cNvSpPr/>
          <p:nvPr/>
        </p:nvSpPr>
        <p:spPr>
          <a:xfrm>
            <a:off x="2196329" y="3447734"/>
            <a:ext cx="4254145" cy="5084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subTitle" idx="1"/>
          </p:nvPr>
        </p:nvSpPr>
        <p:spPr>
          <a:xfrm>
            <a:off x="140000" y="854452"/>
            <a:ext cx="6946599" cy="1381852"/>
          </a:xfrm>
          <a:prstGeom prst="rect">
            <a:avLst/>
          </a:prstGeom>
        </p:spPr>
        <p:txBody>
          <a:bodyPr spcFirstLastPara="1" wrap="square" lIns="91425" tIns="91425" rIns="91425" bIns="91425" anchor="t" anchorCtr="0">
            <a:noAutofit/>
          </a:bodyPr>
          <a:lstStyle/>
          <a:p>
            <a:pPr algn="l"/>
            <a:r>
              <a:rPr lang="en-US" sz="1800" b="0" i="0" u="none" strike="noStrike" baseline="0" dirty="0">
                <a:latin typeface="Garamond" panose="02020404030301010803" pitchFamily="18" charset="0"/>
              </a:rPr>
              <a:t>there are two basic ways to create your own objects: </a:t>
            </a:r>
          </a:p>
          <a:p>
            <a:pPr algn="l"/>
            <a:r>
              <a:rPr lang="en-US" sz="1800" b="0" i="0" u="none" strike="noStrike" baseline="0" dirty="0">
                <a:latin typeface="Garamond" panose="02020404030301010803" pitchFamily="18" charset="0"/>
              </a:rPr>
              <a:t>1- using the Object constructor </a:t>
            </a:r>
          </a:p>
          <a:p>
            <a:pPr algn="l"/>
            <a:r>
              <a:rPr lang="en-US" sz="1800" b="0" i="0" u="none" strike="noStrike" baseline="0" dirty="0">
                <a:latin typeface="Garamond" panose="02020404030301010803" pitchFamily="18" charset="0"/>
              </a:rPr>
              <a:t>2- using an object literal.</a:t>
            </a:r>
          </a:p>
          <a:p>
            <a:pPr algn="l"/>
            <a:r>
              <a:rPr lang="en-US" sz="1800" dirty="0">
                <a:latin typeface="Garamond" panose="02020404030301010803" pitchFamily="18" charset="0"/>
              </a:rPr>
              <a:t>For example:</a:t>
            </a:r>
            <a:endParaRPr sz="1800" dirty="0">
              <a:latin typeface="Garamond" panose="02020404030301010803" pitchFamily="18" charset="0"/>
            </a:endParaRPr>
          </a:p>
        </p:txBody>
      </p:sp>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5119" y="0"/>
            <a:ext cx="3953762"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i="1" dirty="0">
                <a:latin typeface="Lora" panose="020B0604020202020204" charset="0"/>
              </a:rPr>
              <a:t>Defining Properties</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615082"/>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TextBox 15">
            <a:extLst>
              <a:ext uri="{FF2B5EF4-FFF2-40B4-BE49-F238E27FC236}">
                <a16:creationId xmlns:a16="http://schemas.microsoft.com/office/drawing/2014/main" id="{10D40FD3-BBA4-4990-9840-2B1A65E0FC0F}"/>
              </a:ext>
            </a:extLst>
          </p:cNvPr>
          <p:cNvSpPr txBox="1"/>
          <p:nvPr/>
        </p:nvSpPr>
        <p:spPr>
          <a:xfrm>
            <a:off x="3613299" y="3882087"/>
            <a:ext cx="4572000" cy="646331"/>
          </a:xfrm>
          <a:prstGeom prst="rect">
            <a:avLst/>
          </a:prstGeom>
          <a:noFill/>
        </p:spPr>
        <p:txBody>
          <a:bodyPr wrap="square">
            <a:spAutoFit/>
          </a:bodyPr>
          <a:lstStyle/>
          <a:p>
            <a:pPr algn="l"/>
            <a:r>
              <a:rPr lang="en-US" sz="1800" b="0" i="0" u="none" strike="noStrike" baseline="0" dirty="0">
                <a:latin typeface="Garamond" panose="02020404030301010803" pitchFamily="18" charset="0"/>
              </a:rPr>
              <a:t>Any objects you create are always wide open for modification during coding.</a:t>
            </a:r>
            <a:endParaRPr lang="en-US" sz="1800" dirty="0">
              <a:latin typeface="Garamond" panose="02020404030301010803" pitchFamily="18" charset="0"/>
            </a:endParaRPr>
          </a:p>
        </p:txBody>
      </p:sp>
      <p:sp>
        <p:nvSpPr>
          <p:cNvPr id="18" name="TextBox 17">
            <a:extLst>
              <a:ext uri="{FF2B5EF4-FFF2-40B4-BE49-F238E27FC236}">
                <a16:creationId xmlns:a16="http://schemas.microsoft.com/office/drawing/2014/main" id="{C95E2A3A-AA05-40CC-8655-2780A6585E84}"/>
              </a:ext>
            </a:extLst>
          </p:cNvPr>
          <p:cNvSpPr txBox="1"/>
          <p:nvPr/>
        </p:nvSpPr>
        <p:spPr>
          <a:xfrm>
            <a:off x="3613299" y="4528418"/>
            <a:ext cx="4572000" cy="646331"/>
          </a:xfrm>
          <a:prstGeom prst="rect">
            <a:avLst/>
          </a:prstGeom>
          <a:noFill/>
        </p:spPr>
        <p:txBody>
          <a:bodyPr wrap="square">
            <a:spAutoFit/>
          </a:bodyPr>
          <a:lstStyle/>
          <a:p>
            <a:pPr rtl="0"/>
            <a:r>
              <a:rPr lang="en-US" sz="1800" dirty="0">
                <a:latin typeface="Garamond" panose="02020404030301010803" pitchFamily="18" charset="0"/>
              </a:rPr>
              <a:t>But </a:t>
            </a:r>
            <a:r>
              <a:rPr lang="en-US" sz="1800" dirty="0">
                <a:solidFill>
                  <a:srgbClr val="000000"/>
                </a:solidFill>
                <a:latin typeface="Garamond" panose="02020404030301010803" pitchFamily="18" charset="0"/>
              </a:rPr>
              <a:t>we always can prevent Manipulation by many ways we will learn later.</a:t>
            </a:r>
            <a:endParaRPr lang="en-US" sz="1800" dirty="0">
              <a:solidFill>
                <a:prstClr val="black"/>
              </a:solidFill>
              <a:latin typeface="Garamond" panose="02020404030301010803" pitchFamily="18" charset="0"/>
            </a:endParaRPr>
          </a:p>
        </p:txBody>
      </p:sp>
      <p:pic>
        <p:nvPicPr>
          <p:cNvPr id="8" name="Picture 7">
            <a:extLst>
              <a:ext uri="{FF2B5EF4-FFF2-40B4-BE49-F238E27FC236}">
                <a16:creationId xmlns:a16="http://schemas.microsoft.com/office/drawing/2014/main" id="{E61334AC-21A1-427F-A14E-843C6529EE51}"/>
              </a:ext>
            </a:extLst>
          </p:cNvPr>
          <p:cNvPicPr>
            <a:picLocks noChangeAspect="1"/>
          </p:cNvPicPr>
          <p:nvPr/>
        </p:nvPicPr>
        <p:blipFill>
          <a:blip r:embed="rId3"/>
          <a:stretch>
            <a:fillRect/>
          </a:stretch>
        </p:blipFill>
        <p:spPr>
          <a:xfrm>
            <a:off x="-12362" y="2057400"/>
            <a:ext cx="3625661" cy="3102798"/>
          </a:xfrm>
          <a:prstGeom prst="rect">
            <a:avLst/>
          </a:prstGeom>
        </p:spPr>
      </p:pic>
      <p:sp>
        <p:nvSpPr>
          <p:cNvPr id="23" name="TextBox 22">
            <a:extLst>
              <a:ext uri="{FF2B5EF4-FFF2-40B4-BE49-F238E27FC236}">
                <a16:creationId xmlns:a16="http://schemas.microsoft.com/office/drawing/2014/main" id="{EFF0DE30-A263-4824-B499-5D2E2EA4B28C}"/>
              </a:ext>
            </a:extLst>
          </p:cNvPr>
          <p:cNvSpPr txBox="1"/>
          <p:nvPr/>
        </p:nvSpPr>
        <p:spPr>
          <a:xfrm>
            <a:off x="3610815" y="2042849"/>
            <a:ext cx="4576968" cy="1754326"/>
          </a:xfrm>
          <a:prstGeom prst="rect">
            <a:avLst/>
          </a:prstGeom>
          <a:noFill/>
        </p:spPr>
        <p:txBody>
          <a:bodyPr wrap="square">
            <a:spAutoFit/>
          </a:bodyPr>
          <a:lstStyle/>
          <a:p>
            <a:pPr algn="l"/>
            <a:r>
              <a:rPr lang="en-US" sz="1800" b="0" i="0" u="none" strike="noStrike" baseline="0" dirty="0">
                <a:latin typeface="Garamond" panose="02020404030301010803" pitchFamily="18" charset="0"/>
              </a:rPr>
              <a:t>In this example we create car object and model property in it, then created new object using constructer and gave it model property.</a:t>
            </a:r>
          </a:p>
          <a:p>
            <a:pPr algn="l"/>
            <a:r>
              <a:rPr lang="en-US" sz="1800" dirty="0">
                <a:latin typeface="Garamond" panose="02020404030301010803" pitchFamily="18" charset="0"/>
              </a:rPr>
              <a:t>Then later in the code we added new property in both objects, then changed the model property.</a:t>
            </a:r>
            <a:endParaRPr lang="en-US" sz="1800" b="0" i="0" u="none" strike="noStrike" baseline="0" dirty="0">
              <a:latin typeface="Garamond" panose="02020404030301010803" pitchFamily="18" charset="0"/>
            </a:endParaRPr>
          </a:p>
          <a:p>
            <a:pPr algn="l"/>
            <a:r>
              <a:rPr lang="en-US" sz="1800" b="0" i="0" u="none" strike="noStrike" baseline="0" dirty="0">
                <a:latin typeface="Garamond" panose="02020404030301010803" pitchFamily="18" charset="0"/>
              </a:rPr>
              <a:t>  </a:t>
            </a:r>
            <a:endParaRPr lang="en-US" sz="1800" dirty="0">
              <a:latin typeface="Garamond" panose="020204040303010108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5119" y="0"/>
            <a:ext cx="3953762"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i="1" dirty="0">
                <a:latin typeface="Lora" panose="020B0604020202020204" charset="0"/>
              </a:rPr>
              <a:t>Defining Properties</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615082"/>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TextBox 10">
            <a:extLst>
              <a:ext uri="{FF2B5EF4-FFF2-40B4-BE49-F238E27FC236}">
                <a16:creationId xmlns:a16="http://schemas.microsoft.com/office/drawing/2014/main" id="{3727D6AE-3E6F-45A4-B916-FBAB3AAC0BB1}"/>
              </a:ext>
            </a:extLst>
          </p:cNvPr>
          <p:cNvSpPr txBox="1"/>
          <p:nvPr/>
        </p:nvSpPr>
        <p:spPr>
          <a:xfrm>
            <a:off x="71636" y="758139"/>
            <a:ext cx="7661007" cy="2031325"/>
          </a:xfrm>
          <a:prstGeom prst="rect">
            <a:avLst/>
          </a:prstGeom>
          <a:noFill/>
        </p:spPr>
        <p:txBody>
          <a:bodyPr wrap="square">
            <a:spAutoFit/>
          </a:bodyPr>
          <a:lstStyle/>
          <a:p>
            <a:pPr algn="l"/>
            <a:r>
              <a:rPr lang="en-US" sz="1800" b="0" i="0" u="none" strike="noStrike" baseline="0" dirty="0">
                <a:latin typeface="Garamond" panose="02020404030301010803" pitchFamily="18" charset="0"/>
              </a:rPr>
              <a:t>Properties are the values associated with a JavaScript object.</a:t>
            </a:r>
          </a:p>
          <a:p>
            <a:pPr algn="l"/>
            <a:r>
              <a:rPr lang="en-US" sz="1800" b="0" i="0" u="none" strike="noStrike" baseline="0" dirty="0">
                <a:latin typeface="Garamond" panose="02020404030301010803" pitchFamily="18" charset="0"/>
              </a:rPr>
              <a:t>A JavaScript object is a collection of unordered properties.</a:t>
            </a:r>
          </a:p>
          <a:p>
            <a:pPr algn="l"/>
            <a:r>
              <a:rPr lang="en-US" sz="1800" b="0" i="0" u="none" strike="noStrike" baseline="0" dirty="0">
                <a:latin typeface="Garamond" panose="02020404030301010803" pitchFamily="18" charset="0"/>
              </a:rPr>
              <a:t>Properties can usually be changed, added, and deleted, but some are read only.(unless we specify otherwise).</a:t>
            </a:r>
          </a:p>
          <a:p>
            <a:pPr algn="l"/>
            <a:r>
              <a:rPr lang="en-US" sz="1800" b="0" i="0" u="none" strike="noStrike" baseline="0" dirty="0">
                <a:latin typeface="Garamond" panose="02020404030301010803" pitchFamily="18" charset="0"/>
              </a:rPr>
              <a:t>When a property is first added to an object, JavaScript uses an internal</a:t>
            </a:r>
          </a:p>
          <a:p>
            <a:pPr algn="l"/>
            <a:r>
              <a:rPr lang="en-US" sz="1800" b="0" i="0" u="none" strike="noStrike" baseline="0" dirty="0">
                <a:latin typeface="Garamond" panose="02020404030301010803" pitchFamily="18" charset="0"/>
              </a:rPr>
              <a:t>method called </a:t>
            </a:r>
            <a:r>
              <a:rPr lang="en-US" sz="1800" b="1" i="1" u="none" strike="noStrike" baseline="0" dirty="0">
                <a:latin typeface="Garamond" panose="02020404030301010803" pitchFamily="18" charset="0"/>
              </a:rPr>
              <a:t>Put</a:t>
            </a:r>
            <a:r>
              <a:rPr lang="en-US" sz="1800" b="0" i="0" u="none" strike="noStrike" baseline="0" dirty="0">
                <a:latin typeface="Garamond" panose="02020404030301010803" pitchFamily="18" charset="0"/>
              </a:rPr>
              <a:t> on the object. </a:t>
            </a:r>
            <a:endParaRPr lang="en-US" sz="1800" dirty="0">
              <a:latin typeface="Garamond" panose="02020404030301010803" pitchFamily="18" charset="0"/>
            </a:endParaRPr>
          </a:p>
          <a:p>
            <a:pPr algn="l"/>
            <a:r>
              <a:rPr lang="en-US" sz="1800" b="0" i="0" u="none" strike="noStrike" baseline="0" dirty="0">
                <a:latin typeface="Garamond" panose="02020404030301010803" pitchFamily="18" charset="0"/>
              </a:rPr>
              <a:t>The </a:t>
            </a:r>
            <a:r>
              <a:rPr lang="en-US" sz="1800" b="1" i="1" u="none" strike="noStrike" baseline="0" dirty="0">
                <a:latin typeface="Garamond" panose="02020404030301010803" pitchFamily="18" charset="0"/>
              </a:rPr>
              <a:t>Put</a:t>
            </a:r>
            <a:r>
              <a:rPr lang="en-US" sz="1800" b="0" i="0" u="none" strike="noStrike" baseline="0" dirty="0">
                <a:latin typeface="Garamond" panose="02020404030301010803" pitchFamily="18" charset="0"/>
              </a:rPr>
              <a:t> method creates a spot in the object to store the property.</a:t>
            </a:r>
          </a:p>
        </p:txBody>
      </p:sp>
      <p:sp>
        <p:nvSpPr>
          <p:cNvPr id="12" name="Google Shape;170;p28">
            <a:extLst>
              <a:ext uri="{FF2B5EF4-FFF2-40B4-BE49-F238E27FC236}">
                <a16:creationId xmlns:a16="http://schemas.microsoft.com/office/drawing/2014/main" id="{A0A5E8F0-775B-4261-988D-08334532A501}"/>
              </a:ext>
            </a:extLst>
          </p:cNvPr>
          <p:cNvSpPr/>
          <p:nvPr/>
        </p:nvSpPr>
        <p:spPr>
          <a:xfrm>
            <a:off x="2444927" y="4334521"/>
            <a:ext cx="4254145" cy="5084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3245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490255" y="0"/>
            <a:ext cx="4163490"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i="1" u="none" strike="noStrike" baseline="0" dirty="0">
                <a:latin typeface="Lora" panose="020B0604020202020204" charset="0"/>
              </a:rPr>
              <a:t>Detecting Properties</a:t>
            </a:r>
            <a:endParaRPr lang="en-US" sz="40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615082"/>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3A0ABC11-243F-4C52-BF41-80A8A5A2FE1E}"/>
              </a:ext>
            </a:extLst>
          </p:cNvPr>
          <p:cNvSpPr txBox="1"/>
          <p:nvPr/>
        </p:nvSpPr>
        <p:spPr>
          <a:xfrm>
            <a:off x="18872" y="907226"/>
            <a:ext cx="7325139" cy="923330"/>
          </a:xfrm>
          <a:prstGeom prst="rect">
            <a:avLst/>
          </a:prstGeom>
          <a:noFill/>
        </p:spPr>
        <p:txBody>
          <a:bodyPr wrap="square">
            <a:spAutoFit/>
          </a:bodyPr>
          <a:lstStyle/>
          <a:p>
            <a:r>
              <a:rPr lang="en-US" sz="1800" dirty="0">
                <a:latin typeface="Garamond" panose="02020404030301010803" pitchFamily="18" charset="0"/>
              </a:rPr>
              <a:t>we need sometimes to check whether a property exists in the object or not. </a:t>
            </a:r>
          </a:p>
          <a:p>
            <a:r>
              <a:rPr lang="en-US" sz="1800" dirty="0">
                <a:latin typeface="Garamond" panose="02020404030301010803" pitchFamily="18" charset="0"/>
              </a:rPr>
              <a:t>There are many ways to check for this situation,</a:t>
            </a:r>
          </a:p>
          <a:p>
            <a:r>
              <a:rPr lang="en-US" sz="1800" dirty="0">
                <a:latin typeface="Garamond" panose="02020404030301010803" pitchFamily="18" charset="0"/>
              </a:rPr>
              <a:t>For example:</a:t>
            </a:r>
          </a:p>
        </p:txBody>
      </p:sp>
      <p:pic>
        <p:nvPicPr>
          <p:cNvPr id="11" name="Picture 10">
            <a:extLst>
              <a:ext uri="{FF2B5EF4-FFF2-40B4-BE49-F238E27FC236}">
                <a16:creationId xmlns:a16="http://schemas.microsoft.com/office/drawing/2014/main" id="{B35DE311-5E09-4418-A55C-6F9F9EA3013B}"/>
              </a:ext>
            </a:extLst>
          </p:cNvPr>
          <p:cNvPicPr>
            <a:picLocks noChangeAspect="1"/>
          </p:cNvPicPr>
          <p:nvPr/>
        </p:nvPicPr>
        <p:blipFill>
          <a:blip r:embed="rId3"/>
          <a:stretch>
            <a:fillRect/>
          </a:stretch>
        </p:blipFill>
        <p:spPr>
          <a:xfrm>
            <a:off x="0" y="2107555"/>
            <a:ext cx="3543300" cy="2457450"/>
          </a:xfrm>
          <a:prstGeom prst="rect">
            <a:avLst/>
          </a:prstGeom>
        </p:spPr>
      </p:pic>
      <p:sp>
        <p:nvSpPr>
          <p:cNvPr id="15" name="TextBox 14">
            <a:extLst>
              <a:ext uri="{FF2B5EF4-FFF2-40B4-BE49-F238E27FC236}">
                <a16:creationId xmlns:a16="http://schemas.microsoft.com/office/drawing/2014/main" id="{EA68BD02-D3BA-42F2-9989-8A55BEC32AC3}"/>
              </a:ext>
            </a:extLst>
          </p:cNvPr>
          <p:cNvSpPr txBox="1"/>
          <p:nvPr/>
        </p:nvSpPr>
        <p:spPr>
          <a:xfrm>
            <a:off x="3466764" y="2574281"/>
            <a:ext cx="4576297" cy="923330"/>
          </a:xfrm>
          <a:prstGeom prst="rect">
            <a:avLst/>
          </a:prstGeom>
          <a:noFill/>
        </p:spPr>
        <p:txBody>
          <a:bodyPr wrap="square">
            <a:spAutoFit/>
          </a:bodyPr>
          <a:lstStyle/>
          <a:p>
            <a:r>
              <a:rPr lang="en-US" sz="1800" dirty="0">
                <a:latin typeface="Garamond" panose="02020404030301010803" pitchFamily="18" charset="0"/>
              </a:rPr>
              <a:t>This code isn’t unreliable, because If car.model is 0 or empty string (“”), then the condition will not be met even though the property exists if</a:t>
            </a:r>
          </a:p>
        </p:txBody>
      </p:sp>
    </p:spTree>
    <p:extLst>
      <p:ext uri="{BB962C8B-B14F-4D97-AF65-F5344CB8AC3E}">
        <p14:creationId xmlns:p14="http://schemas.microsoft.com/office/powerpoint/2010/main" val="4277791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5119" y="0"/>
            <a:ext cx="3953762"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i="1" dirty="0">
                <a:latin typeface="Lora" panose="020B0604020202020204" charset="0"/>
              </a:rPr>
              <a:t>Defining Properties</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615082"/>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29F87156-E8AE-4E93-BE38-F9F6350747B2}"/>
              </a:ext>
            </a:extLst>
          </p:cNvPr>
          <p:cNvSpPr txBox="1"/>
          <p:nvPr/>
        </p:nvSpPr>
        <p:spPr>
          <a:xfrm>
            <a:off x="0" y="758139"/>
            <a:ext cx="4850296" cy="1200329"/>
          </a:xfrm>
          <a:prstGeom prst="rect">
            <a:avLst/>
          </a:prstGeom>
          <a:noFill/>
        </p:spPr>
        <p:txBody>
          <a:bodyPr wrap="square">
            <a:spAutoFit/>
          </a:bodyPr>
          <a:lstStyle/>
          <a:p>
            <a:pPr algn="l"/>
            <a:r>
              <a:rPr lang="en-US" sz="1800" b="0" i="0" u="none" strike="noStrike" baseline="0" dirty="0">
                <a:latin typeface="Garamond" panose="02020404030301010803" pitchFamily="18" charset="0"/>
              </a:rPr>
              <a:t>A more efficient way to test for the existence of a property is with the </a:t>
            </a:r>
            <a:r>
              <a:rPr lang="en-US" sz="1800" b="1" i="1" u="none" strike="noStrike" baseline="0" dirty="0">
                <a:latin typeface="Garamond" panose="02020404030301010803" pitchFamily="18" charset="0"/>
              </a:rPr>
              <a:t>in</a:t>
            </a:r>
            <a:r>
              <a:rPr lang="en-US" sz="1800" dirty="0">
                <a:latin typeface="Garamond" panose="02020404030301010803" pitchFamily="18" charset="0"/>
              </a:rPr>
              <a:t> </a:t>
            </a:r>
            <a:r>
              <a:rPr lang="en-US" sz="1800" b="0" i="0" u="none" strike="noStrike" baseline="0" dirty="0">
                <a:latin typeface="Garamond" panose="02020404030301010803" pitchFamily="18" charset="0"/>
              </a:rPr>
              <a:t>operator.</a:t>
            </a:r>
          </a:p>
          <a:p>
            <a:pPr algn="l"/>
            <a:r>
              <a:rPr lang="en-US" sz="1800" dirty="0">
                <a:latin typeface="Garamond" panose="02020404030301010803" pitchFamily="18" charset="0"/>
              </a:rPr>
              <a:t>The </a:t>
            </a:r>
            <a:r>
              <a:rPr lang="en-US" sz="1800" b="1" i="1" dirty="0">
                <a:latin typeface="Garamond" panose="02020404030301010803" pitchFamily="18" charset="0"/>
              </a:rPr>
              <a:t>in</a:t>
            </a:r>
            <a:r>
              <a:rPr lang="en-US" sz="1800" dirty="0">
                <a:latin typeface="Garamond" panose="02020404030301010803" pitchFamily="18" charset="0"/>
              </a:rPr>
              <a:t> operator checks to see if the given property exists in the hash table or not.</a:t>
            </a:r>
          </a:p>
        </p:txBody>
      </p:sp>
      <p:pic>
        <p:nvPicPr>
          <p:cNvPr id="4" name="Picture 3">
            <a:extLst>
              <a:ext uri="{FF2B5EF4-FFF2-40B4-BE49-F238E27FC236}">
                <a16:creationId xmlns:a16="http://schemas.microsoft.com/office/drawing/2014/main" id="{667CD403-C022-4290-8948-F446BE69E0F9}"/>
              </a:ext>
            </a:extLst>
          </p:cNvPr>
          <p:cNvPicPr>
            <a:picLocks noChangeAspect="1"/>
          </p:cNvPicPr>
          <p:nvPr/>
        </p:nvPicPr>
        <p:blipFill>
          <a:blip r:embed="rId3"/>
          <a:stretch>
            <a:fillRect/>
          </a:stretch>
        </p:blipFill>
        <p:spPr>
          <a:xfrm>
            <a:off x="138142" y="2141417"/>
            <a:ext cx="4229100" cy="1905000"/>
          </a:xfrm>
          <a:prstGeom prst="rect">
            <a:avLst/>
          </a:prstGeom>
        </p:spPr>
      </p:pic>
      <p:sp>
        <p:nvSpPr>
          <p:cNvPr id="7" name="TextBox 6">
            <a:extLst>
              <a:ext uri="{FF2B5EF4-FFF2-40B4-BE49-F238E27FC236}">
                <a16:creationId xmlns:a16="http://schemas.microsoft.com/office/drawing/2014/main" id="{6C9386C1-B2C6-49F0-AA3B-144B1AE7DDEA}"/>
              </a:ext>
            </a:extLst>
          </p:cNvPr>
          <p:cNvSpPr txBox="1"/>
          <p:nvPr/>
        </p:nvSpPr>
        <p:spPr>
          <a:xfrm>
            <a:off x="5043103" y="1958468"/>
            <a:ext cx="3757997" cy="646331"/>
          </a:xfrm>
          <a:prstGeom prst="rect">
            <a:avLst/>
          </a:prstGeom>
          <a:noFill/>
        </p:spPr>
        <p:txBody>
          <a:bodyPr wrap="square">
            <a:spAutoFit/>
          </a:bodyPr>
          <a:lstStyle/>
          <a:p>
            <a:r>
              <a:rPr lang="en-US" sz="1800" dirty="0">
                <a:latin typeface="Garamond" panose="02020404030301010803" pitchFamily="18" charset="0"/>
              </a:rPr>
              <a:t>Methods are just properties as well, that reference functions,</a:t>
            </a:r>
          </a:p>
        </p:txBody>
      </p:sp>
      <p:pic>
        <p:nvPicPr>
          <p:cNvPr id="8" name="Picture 7">
            <a:extLst>
              <a:ext uri="{FF2B5EF4-FFF2-40B4-BE49-F238E27FC236}">
                <a16:creationId xmlns:a16="http://schemas.microsoft.com/office/drawing/2014/main" id="{AB431B6E-6881-4909-AA9E-6C4FB7F9063E}"/>
              </a:ext>
            </a:extLst>
          </p:cNvPr>
          <p:cNvPicPr>
            <a:picLocks noChangeAspect="1"/>
          </p:cNvPicPr>
          <p:nvPr/>
        </p:nvPicPr>
        <p:blipFill>
          <a:blip r:embed="rId4"/>
          <a:stretch>
            <a:fillRect/>
          </a:stretch>
        </p:blipFill>
        <p:spPr>
          <a:xfrm>
            <a:off x="5033933" y="2718739"/>
            <a:ext cx="3971925" cy="2247900"/>
          </a:xfrm>
          <a:prstGeom prst="rect">
            <a:avLst/>
          </a:prstGeom>
        </p:spPr>
      </p:pic>
    </p:spTree>
    <p:extLst>
      <p:ext uri="{BB962C8B-B14F-4D97-AF65-F5344CB8AC3E}">
        <p14:creationId xmlns:p14="http://schemas.microsoft.com/office/powerpoint/2010/main" val="245079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595119" y="0"/>
            <a:ext cx="3953762" cy="758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i="1" dirty="0">
                <a:latin typeface="Lora" panose="020B0604020202020204" charset="0"/>
              </a:rPr>
              <a:t>Defining Properties</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615082"/>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TextBox 6">
            <a:extLst>
              <a:ext uri="{FF2B5EF4-FFF2-40B4-BE49-F238E27FC236}">
                <a16:creationId xmlns:a16="http://schemas.microsoft.com/office/drawing/2014/main" id="{5C5F8839-EBC5-4CBD-83C8-252FF3B18F92}"/>
              </a:ext>
            </a:extLst>
          </p:cNvPr>
          <p:cNvSpPr txBox="1"/>
          <p:nvPr/>
        </p:nvSpPr>
        <p:spPr>
          <a:xfrm>
            <a:off x="0" y="758139"/>
            <a:ext cx="8070574" cy="923330"/>
          </a:xfrm>
          <a:prstGeom prst="rect">
            <a:avLst/>
          </a:prstGeom>
          <a:noFill/>
        </p:spPr>
        <p:txBody>
          <a:bodyPr wrap="square">
            <a:spAutoFit/>
          </a:bodyPr>
          <a:lstStyle/>
          <a:p>
            <a:r>
              <a:rPr lang="en-US" sz="1800" dirty="0">
                <a:latin typeface="Garamond" panose="02020404030301010803" pitchFamily="18" charset="0"/>
              </a:rPr>
              <a:t>The </a:t>
            </a:r>
            <a:r>
              <a:rPr lang="en-US" sz="1800" b="1" i="1" dirty="0">
                <a:latin typeface="Garamond" panose="02020404030301010803" pitchFamily="18" charset="0"/>
              </a:rPr>
              <a:t>in</a:t>
            </a:r>
            <a:r>
              <a:rPr lang="en-US" sz="1800" dirty="0">
                <a:latin typeface="Garamond" panose="02020404030301010803" pitchFamily="18" charset="0"/>
              </a:rPr>
              <a:t> operator is an inbuilt operator in JavaScript which is used to check whether a particular property exists in an object or not. It returns Boolean value true if the specified property is in an object, otherwise it returns false.</a:t>
            </a:r>
          </a:p>
        </p:txBody>
      </p:sp>
      <p:pic>
        <p:nvPicPr>
          <p:cNvPr id="3" name="Picture 2">
            <a:extLst>
              <a:ext uri="{FF2B5EF4-FFF2-40B4-BE49-F238E27FC236}">
                <a16:creationId xmlns:a16="http://schemas.microsoft.com/office/drawing/2014/main" id="{7F674F68-7F7E-4120-85E9-1911FE745415}"/>
              </a:ext>
            </a:extLst>
          </p:cNvPr>
          <p:cNvPicPr>
            <a:picLocks noChangeAspect="1"/>
          </p:cNvPicPr>
          <p:nvPr/>
        </p:nvPicPr>
        <p:blipFill>
          <a:blip r:embed="rId3"/>
          <a:stretch>
            <a:fillRect/>
          </a:stretch>
        </p:blipFill>
        <p:spPr>
          <a:xfrm>
            <a:off x="241282" y="1774549"/>
            <a:ext cx="5010150" cy="3105150"/>
          </a:xfrm>
          <a:prstGeom prst="rect">
            <a:avLst/>
          </a:prstGeom>
        </p:spPr>
      </p:pic>
      <p:sp>
        <p:nvSpPr>
          <p:cNvPr id="11" name="TextBox 10">
            <a:extLst>
              <a:ext uri="{FF2B5EF4-FFF2-40B4-BE49-F238E27FC236}">
                <a16:creationId xmlns:a16="http://schemas.microsoft.com/office/drawing/2014/main" id="{8363E42D-CF45-44C2-A339-05BBB5A78CB5}"/>
              </a:ext>
            </a:extLst>
          </p:cNvPr>
          <p:cNvSpPr txBox="1"/>
          <p:nvPr/>
        </p:nvSpPr>
        <p:spPr>
          <a:xfrm>
            <a:off x="5251431" y="3138866"/>
            <a:ext cx="3395611" cy="923330"/>
          </a:xfrm>
          <a:prstGeom prst="rect">
            <a:avLst/>
          </a:prstGeom>
          <a:noFill/>
        </p:spPr>
        <p:txBody>
          <a:bodyPr wrap="square">
            <a:spAutoFit/>
          </a:bodyPr>
          <a:lstStyle/>
          <a:p>
            <a:pPr rtl="0"/>
            <a:r>
              <a:rPr lang="en-US" sz="1800" dirty="0">
                <a:solidFill>
                  <a:srgbClr val="000000"/>
                </a:solidFill>
                <a:latin typeface="Garamond" panose="02020404030301010803" pitchFamily="18" charset="0"/>
              </a:rPr>
              <a:t>toString is true in first console.log because it's in prototype built-in methods</a:t>
            </a:r>
            <a:endParaRPr lang="en-US" sz="1800" dirty="0">
              <a:solidFill>
                <a:prstClr val="black"/>
              </a:solidFill>
              <a:latin typeface="Garamond" panose="02020404030301010803" pitchFamily="18" charset="0"/>
            </a:endParaRPr>
          </a:p>
        </p:txBody>
      </p:sp>
    </p:spTree>
    <p:extLst>
      <p:ext uri="{BB962C8B-B14F-4D97-AF65-F5344CB8AC3E}">
        <p14:creationId xmlns:p14="http://schemas.microsoft.com/office/powerpoint/2010/main" val="705327875"/>
      </p:ext>
    </p:extLst>
  </p:cSld>
  <p:clrMapOvr>
    <a:masterClrMapping/>
  </p:clrMapOvr>
</p:sld>
</file>

<file path=ppt/theme/theme1.xml><?xml version="1.0" encoding="utf-8"?>
<a:theme xmlns:a="http://schemas.openxmlformats.org/drawingml/2006/main" name="Freedom of Speech Thesis by Slidesgo">
  <a:themeElements>
    <a:clrScheme name="Simple Light">
      <a:dk1>
        <a:srgbClr val="000000"/>
      </a:dk1>
      <a:lt1>
        <a:srgbClr val="FFFFFF"/>
      </a:lt1>
      <a:dk2>
        <a:srgbClr val="000000"/>
      </a:dk2>
      <a:lt2>
        <a:srgbClr val="FFFFFF"/>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1780</Words>
  <Application>Microsoft Office PowerPoint</Application>
  <PresentationFormat>On-screen Show (16:9)</PresentationFormat>
  <Paragraphs>144</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Josefin Slab Thin</vt:lpstr>
      <vt:lpstr>Lora</vt:lpstr>
      <vt:lpstr>Adobe Devanagari</vt:lpstr>
      <vt:lpstr>Garamond</vt:lpstr>
      <vt:lpstr>Roboto</vt:lpstr>
      <vt:lpstr>Yanone Kaffeesatz</vt:lpstr>
      <vt:lpstr>Arial</vt:lpstr>
      <vt:lpstr>Roboto Condensed Light</vt:lpstr>
      <vt:lpstr>Freedom of Speech Thesis by Slidesgo</vt:lpstr>
      <vt:lpstr>Summarizing the chapter 3 of  N I C H O L A S C . Z A K A S’s book</vt:lpstr>
      <vt:lpstr>Chapter 3 Understanding Objects </vt:lpstr>
      <vt:lpstr>01</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Alternative resources</vt:lpstr>
      <vt:lpstr>—Thomas Jefferson</vt:lpstr>
      <vt:lpstr>To meet again in chapter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Summarizing the chapter 3 of  N I C H O L A S C . Z A K A S’s book</dc:title>
  <cp:lastModifiedBy>Marwan Ahmed</cp:lastModifiedBy>
  <cp:revision>39</cp:revision>
  <dcterms:modified xsi:type="dcterms:W3CDTF">2021-05-26T22:33:25Z</dcterms:modified>
</cp:coreProperties>
</file>